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0" r:id="rId1"/>
  </p:sldMasterIdLst>
  <p:notesMasterIdLst>
    <p:notesMasterId r:id="rId22"/>
  </p:notesMasterIdLst>
  <p:sldIdLst>
    <p:sldId id="256" r:id="rId2"/>
    <p:sldId id="338" r:id="rId3"/>
    <p:sldId id="344" r:id="rId4"/>
    <p:sldId id="304" r:id="rId5"/>
    <p:sldId id="310" r:id="rId6"/>
    <p:sldId id="324" r:id="rId7"/>
    <p:sldId id="285" r:id="rId8"/>
    <p:sldId id="286" r:id="rId9"/>
    <p:sldId id="331" r:id="rId10"/>
    <p:sldId id="336" r:id="rId11"/>
    <p:sldId id="346" r:id="rId12"/>
    <p:sldId id="337" r:id="rId13"/>
    <p:sldId id="334" r:id="rId14"/>
    <p:sldId id="339" r:id="rId15"/>
    <p:sldId id="340" r:id="rId16"/>
    <p:sldId id="341" r:id="rId17"/>
    <p:sldId id="342" r:id="rId18"/>
    <p:sldId id="343" r:id="rId19"/>
    <p:sldId id="345" r:id="rId20"/>
    <p:sldId id="33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현민 서" initials="현서" lastIdx="1" clrIdx="0">
    <p:extLst>
      <p:ext uri="{19B8F6BF-5375-455C-9EA6-DF929625EA0E}">
        <p15:presenceInfo xmlns:p15="http://schemas.microsoft.com/office/powerpoint/2012/main" userId="bcb88e565b46a1e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EA"/>
    <a:srgbClr val="0000FF"/>
    <a:srgbClr val="1DB4FF"/>
    <a:srgbClr val="FF0066"/>
    <a:srgbClr val="808080"/>
    <a:srgbClr val="DDDDDD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27" autoAdjust="0"/>
    <p:restoredTop sz="95232" autoAdjust="0"/>
  </p:normalViewPr>
  <p:slideViewPr>
    <p:cSldViewPr>
      <p:cViewPr>
        <p:scale>
          <a:sx n="75" d="100"/>
          <a:sy n="75" d="100"/>
        </p:scale>
        <p:origin x="1930" y="29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315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A872E7-1F3B-4474-86CC-7F1AA993946F}" type="datetimeFigureOut">
              <a:rPr lang="ko-KR" altLang="en-US" smtClean="0"/>
              <a:pPr/>
              <a:t>2024-01-11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E6096C-C8E9-4554-9AA8-13F50A35DEA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5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8211312" y="2788920"/>
            <a:ext cx="932688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84582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2496312" y="0"/>
            <a:ext cx="1709928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788920" cy="235915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0624" y="3118104"/>
            <a:ext cx="7781544" cy="1470025"/>
          </a:xfr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359152"/>
            <a:ext cx="8211312" cy="68580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4498-B991-4F84-9242-FEE4D09C870D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99653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7693074" cy="452596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834B6-730D-4E20-8C98-829404707E66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9178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 rot="5400000">
            <a:off x="4572000" y="2350008"/>
            <a:ext cx="6519672" cy="181051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6553200" y="6135624"/>
            <a:ext cx="987552" cy="722376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8606181" y="1379355"/>
            <a:ext cx="539496" cy="1463040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8604504" y="0"/>
            <a:ext cx="539496" cy="18288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31152" y="274637"/>
            <a:ext cx="1673352" cy="585216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327648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AB0FE-0B66-40C8-A83F-5D60725AE1C9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7577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A001-F457-4514-877C-731DD0A1DCF4}" type="slidenum">
              <a:rPr lang="en-US" altLang="ko-KR" smtClean="0"/>
              <a:pPr/>
              <a:t>‹#›</a:t>
            </a:fld>
            <a:r>
              <a:rPr lang="en-US" altLang="ko-KR"/>
              <a:t> / 17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20358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1296" y="3044952"/>
            <a:ext cx="4690872" cy="740664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E3E4C-5C90-49B6-B4F2-A62AF9B3BA4D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7" name="Rectangle 6"/>
          <p:cNvSpPr/>
          <p:nvPr/>
        </p:nvSpPr>
        <p:spPr bwMode="gray">
          <a:xfrm>
            <a:off x="8211312" y="2788920"/>
            <a:ext cx="932688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84582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2496312" y="0"/>
            <a:ext cx="1709928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788920" cy="2670048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57200" y="3813048"/>
            <a:ext cx="7772400" cy="1143000"/>
          </a:xfr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30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80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80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D99DC-9730-497C-8C4D-BDBDF5B94D95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5276712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57200" y="1627632"/>
            <a:ext cx="4040188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286000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4645025" y="1627632"/>
            <a:ext cx="4041775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86000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D0D69-6C79-4FC3-8181-89D23F8D1A48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2783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501384"/>
            <a:ext cx="9144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 bwMode="gray">
          <a:xfrm>
            <a:off x="0" y="0"/>
            <a:ext cx="9144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0"/>
            <a:ext cx="2432304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1426464" y="0"/>
            <a:ext cx="1572768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76431-1308-49D6-AC9E-E8429467E108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04901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6501384"/>
            <a:ext cx="9144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 bwMode="gray">
          <a:xfrm>
            <a:off x="0" y="0"/>
            <a:ext cx="9144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 bwMode="gray">
          <a:xfrm>
            <a:off x="0" y="0"/>
            <a:ext cx="301752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 bwMode="gray">
          <a:xfrm>
            <a:off x="0" y="0"/>
            <a:ext cx="2432304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 bwMode="gray">
          <a:xfrm>
            <a:off x="1426464" y="0"/>
            <a:ext cx="1572768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 bwMode="gray">
          <a:xfrm>
            <a:off x="8842248" y="0"/>
            <a:ext cx="301752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9D951-A974-4319-B550-50F34D1C3289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10272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548640"/>
            <a:ext cx="7699248" cy="93268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32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0952" y="1645920"/>
            <a:ext cx="2816352" cy="44805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D99DC-9730-497C-8C4D-BDBDF5B94D95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1645920"/>
            <a:ext cx="4800600" cy="44805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3101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368" y="658368"/>
            <a:ext cx="5486400" cy="822960"/>
          </a:xfr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2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1792224" y="1618488"/>
            <a:ext cx="5486400" cy="3639312"/>
          </a:xfrm>
          <a:solidFill>
            <a:srgbClr val="F8F8F8"/>
          </a:solidFill>
          <a:ln w="76200" cmpd="sng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3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24" y="5413248"/>
            <a:ext cx="5486400" cy="98755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D99DC-9730-497C-8C4D-BDBDF5B94D95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0793911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402336"/>
            <a:ext cx="8686800" cy="109728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8165592" y="996696"/>
            <a:ext cx="978408" cy="896112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1783080" y="0"/>
            <a:ext cx="1947672" cy="539496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432304" cy="53949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9496"/>
            <a:ext cx="8229600" cy="96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70448" y="6537960"/>
            <a:ext cx="2895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02152" y="6537960"/>
            <a:ext cx="2133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D99DC-9730-497C-8C4D-BDBDF5B94D95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5948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1"/>
        </a:buClr>
        <a:buSzPct val="90000"/>
        <a:buFont typeface="Wingdings 3" pitchFamily="18" charset="2"/>
        <a:buChar char="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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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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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ohyunmin42/VR_proj_2023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ohyunmin42/VR_proj_2023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0144" y="3068960"/>
            <a:ext cx="8039808" cy="992902"/>
          </a:xfrm>
        </p:spPr>
        <p:txBody>
          <a:bodyPr>
            <a:normAutofit/>
          </a:bodyPr>
          <a:lstStyle/>
          <a:p>
            <a:r>
              <a:rPr lang="en-US" altLang="ko-KR" sz="40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2023 </a:t>
            </a:r>
            <a:r>
              <a:rPr lang="ko-KR" altLang="en-US" sz="40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포트폴리오</a:t>
            </a:r>
            <a:endParaRPr lang="en-US" altLang="ko-KR" sz="4000" b="1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0144" y="2382830"/>
            <a:ext cx="18910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altLang="ko-KR" sz="2400" b="1" spc="-150" dirty="0"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 bwMode="auto">
          <a:xfrm>
            <a:off x="6048164" y="5157192"/>
            <a:ext cx="2448272" cy="9929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제작자 </a:t>
            </a:r>
            <a:r>
              <a:rPr lang="en-US" altLang="ko-KR" sz="1600" b="1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1600" b="1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서현민</a:t>
            </a:r>
            <a:endParaRPr lang="en-US" altLang="ko-KR" sz="1600" b="1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0144" y="407334"/>
            <a:ext cx="3168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Vani" pitchFamily="34" charset="0"/>
              </a:rPr>
              <a:t>Unity &amp; </a:t>
            </a:r>
          </a:p>
          <a:p>
            <a:r>
              <a:rPr lang="en-US" altLang="ko-KR" sz="3600" b="1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Vani" pitchFamily="34" charset="0"/>
              </a:rPr>
              <a:t>	    VR</a:t>
            </a:r>
            <a:endParaRPr lang="ko-KR" altLang="en-US" sz="3600" b="1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Vani" pitchFamily="34" charset="0"/>
            </a:endParaRPr>
          </a:p>
        </p:txBody>
      </p:sp>
      <p:pic>
        <p:nvPicPr>
          <p:cNvPr id="12" name="그림 11" descr="log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100392" y="116632"/>
            <a:ext cx="792088" cy="1227736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811CEBD4-FA6D-25C8-FB95-FF5292058619}"/>
              </a:ext>
            </a:extLst>
          </p:cNvPr>
          <p:cNvSpPr txBox="1">
            <a:spLocks noChangeArrowheads="1"/>
          </p:cNvSpPr>
          <p:nvPr/>
        </p:nvSpPr>
        <p:spPr>
          <a:xfrm>
            <a:off x="132592" y="3948266"/>
            <a:ext cx="8039808" cy="9929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S-ESCAPE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(2/10)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F27670A-DAD5-6454-CDAB-7B45EAA77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6672"/>
            <a:ext cx="2880320" cy="39967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C85CA05-1E73-63A8-1661-8A048D70B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1981592"/>
            <a:ext cx="3215117" cy="3996774"/>
          </a:xfrm>
          <a:prstGeom prst="rect">
            <a:avLst/>
          </a:prstGeom>
        </p:spPr>
      </p:pic>
      <p:sp>
        <p:nvSpPr>
          <p:cNvPr id="3" name="AutoShape 3">
            <a:extLst>
              <a:ext uri="{FF2B5EF4-FFF2-40B4-BE49-F238E27FC236}">
                <a16:creationId xmlns:a16="http://schemas.microsoft.com/office/drawing/2014/main" id="{E668EC47-F4BC-3FF8-A4BB-4D45E3FC5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192" y="1988840"/>
            <a:ext cx="2592288" cy="3960440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로그인 </a:t>
            </a:r>
            <a:r>
              <a:rPr lang="ko-KR" altLang="en-US" sz="16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씬에서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Field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들을 연결하여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Firebase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와 연동한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Script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이다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시작 시간을 정하고 타임라인과 연결하여 게임 종료 시 종료되도록 이벤트를 설정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8374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(3/10)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F83D5CBF-BC00-9BE8-41BA-C8089B1A0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85" y="1960814"/>
            <a:ext cx="8799830" cy="4357690"/>
          </a:xfrm>
          <a:prstGeom prst="rect">
            <a:avLst/>
          </a:prstGeom>
        </p:spPr>
      </p:pic>
      <p:sp>
        <p:nvSpPr>
          <p:cNvPr id="3" name="AutoShape 3">
            <a:extLst>
              <a:ext uri="{FF2B5EF4-FFF2-40B4-BE49-F238E27FC236}">
                <a16:creationId xmlns:a16="http://schemas.microsoft.com/office/drawing/2014/main" id="{F7C545C9-9D8C-B851-74E3-4F98EF89F3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487" y="4881591"/>
            <a:ext cx="7991313" cy="1139697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타임라인 에디터 창을 사용하면</a:t>
            </a:r>
            <a:r>
              <a:rPr lang="en-US" altLang="ko-KR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씬의</a:t>
            </a:r>
            <a:r>
              <a:rPr lang="ko-KR" altLang="en-US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게임 오브젝트</a:t>
            </a:r>
            <a:r>
              <a:rPr lang="en-US" altLang="ko-KR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(Space Waste Small </a:t>
            </a:r>
            <a:r>
              <a:rPr lang="ko-KR" altLang="en-US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등</a:t>
            </a:r>
            <a:r>
              <a:rPr lang="en-US" altLang="ko-KR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</a:t>
            </a:r>
            <a:r>
              <a:rPr lang="ko-KR" altLang="en-US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에 연결된 트랙과 클립을 시각적으로 정렬하고 </a:t>
            </a:r>
            <a:r>
              <a:rPr lang="ko-KR" altLang="en-US" sz="1600" dirty="0" err="1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컷씬</a:t>
            </a:r>
            <a:r>
              <a:rPr lang="en-US" altLang="ko-KR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시네마틱</a:t>
            </a:r>
            <a:r>
              <a:rPr lang="ko-KR" altLang="en-US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영상</a:t>
            </a:r>
            <a:r>
              <a:rPr lang="en-US" altLang="ko-KR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게임 플레이 시퀀스를 생성할 수 있다</a:t>
            </a:r>
            <a:r>
              <a:rPr lang="en-US" altLang="ko-KR" sz="16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521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(4/10)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039B712-54D7-62FF-FC34-76AAA94FD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268760"/>
            <a:ext cx="5867556" cy="273208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94A5797-01D3-4D90-058D-D37557B1F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48" y="4129719"/>
            <a:ext cx="5867556" cy="2738193"/>
          </a:xfrm>
          <a:prstGeom prst="rect">
            <a:avLst/>
          </a:prstGeom>
        </p:spPr>
      </p:pic>
      <p:sp>
        <p:nvSpPr>
          <p:cNvPr id="3" name="AutoShape 3">
            <a:extLst>
              <a:ext uri="{FF2B5EF4-FFF2-40B4-BE49-F238E27FC236}">
                <a16:creationId xmlns:a16="http://schemas.microsoft.com/office/drawing/2014/main" id="{57042FBD-A6B9-0580-08A2-BBD12A3893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6177" y="2060848"/>
            <a:ext cx="2592288" cy="3960440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로그인을 통해 가입된 회원들의 정보를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Firebase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통해 확인할 수 있다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회원들의 개인 정보 수정은 실시간 데이터베이스에서 확인할 수 있다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7295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(5/10)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FB533AB-ADB9-82BD-4004-D39029D5A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79" y="1628800"/>
            <a:ext cx="3355013" cy="2336160"/>
          </a:xfrm>
          <a:prstGeom prst="rect">
            <a:avLst/>
          </a:prstGeom>
        </p:spPr>
      </p:pic>
      <p:sp>
        <p:nvSpPr>
          <p:cNvPr id="7" name="AutoShape 3">
            <a:extLst>
              <a:ext uri="{FF2B5EF4-FFF2-40B4-BE49-F238E27FC236}">
                <a16:creationId xmlns:a16="http://schemas.microsoft.com/office/drawing/2014/main" id="{36B379DD-94F4-3C36-0235-3E71A0642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3640" y="1876546"/>
            <a:ext cx="3194601" cy="178449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회원가입 및 로그인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회원목록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예정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</a:t>
            </a: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나가기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/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040164A-B1B1-70A4-7B84-B1E55C911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979" y="4081237"/>
            <a:ext cx="3355013" cy="2710821"/>
          </a:xfrm>
          <a:prstGeom prst="rect">
            <a:avLst/>
          </a:prstGeom>
        </p:spPr>
      </p:pic>
      <p:sp>
        <p:nvSpPr>
          <p:cNvPr id="10" name="AutoShape 3">
            <a:extLst>
              <a:ext uri="{FF2B5EF4-FFF2-40B4-BE49-F238E27FC236}">
                <a16:creationId xmlns:a16="http://schemas.microsoft.com/office/drawing/2014/main" id="{06F89A74-336C-5957-46E3-AEF252F97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3639" y="4081238"/>
            <a:ext cx="3194601" cy="2140368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회원가입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이메일 형식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(??@gmail.com)</a:t>
            </a: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비밀번호 최소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6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자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비밀번호 확인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/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0419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(6/10)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AutoShape 3">
            <a:extLst>
              <a:ext uri="{FF2B5EF4-FFF2-40B4-BE49-F238E27FC236}">
                <a16:creationId xmlns:a16="http://schemas.microsoft.com/office/drawing/2014/main" id="{36B379DD-94F4-3C36-0235-3E71A0642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3640" y="1876546"/>
            <a:ext cx="3194601" cy="178449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회원 데이터 수정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시간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랭크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06F89A74-336C-5957-46E3-AEF252F97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3639" y="4437112"/>
            <a:ext cx="3194601" cy="178449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랭크 순서를 통한 나열 설정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시간은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00:00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형식으로 변환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E57BF7D-80B7-E4AD-388C-FD611E10A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43" y="1582463"/>
            <a:ext cx="3276449" cy="24159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8AEBBF5-5DA4-25A3-91A4-78E23D5D2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543" y="4049186"/>
            <a:ext cx="3276449" cy="268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053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(7/10)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AutoShape 3">
            <a:extLst>
              <a:ext uri="{FF2B5EF4-FFF2-40B4-BE49-F238E27FC236}">
                <a16:creationId xmlns:a16="http://schemas.microsoft.com/office/drawing/2014/main" id="{36B379DD-94F4-3C36-0235-3E71A0642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5545" y="1920515"/>
            <a:ext cx="3042695" cy="152818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볼륨 조절 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회전 타입 설정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06F89A74-336C-5957-46E3-AEF252F97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4229" y="4437112"/>
            <a:ext cx="3546753" cy="2088232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게임 시작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회원 관리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옵션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간단 소개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로그 아웃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605E45-2E30-5E09-EF61-5AAF55A6D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628" y="1551666"/>
            <a:ext cx="3276450" cy="249752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E11DE4B-A76C-F37A-B76E-643FA19A8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72" y="4246850"/>
            <a:ext cx="3276450" cy="250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881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(8/10)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AutoShape 3">
            <a:extLst>
              <a:ext uri="{FF2B5EF4-FFF2-40B4-BE49-F238E27FC236}">
                <a16:creationId xmlns:a16="http://schemas.microsoft.com/office/drawing/2014/main" id="{36B379DD-94F4-3C36-0235-3E71A0642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7700" y="1946672"/>
            <a:ext cx="3816424" cy="1789907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Right </a:t>
            </a:r>
            <a:r>
              <a:rPr lang="en-US" altLang="ko-KR" sz="16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Conroller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에서 조이스틱을 통해 사용 가능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지정한 </a:t>
            </a:r>
            <a:r>
              <a:rPr lang="en-US" altLang="ko-KR" sz="16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teleport_area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에만 가능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06F89A74-336C-5957-46E3-AEF252F97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7848" y="4361187"/>
            <a:ext cx="3796276" cy="2088232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Socket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기능을 사용하여 특정하게 얻은 에너지만 장착되도록 설정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위에 에너지가 장착이 된다면 잠긴 문이 열리게 됨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0B9D7F5-3992-4EC3-462E-38876D214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472" y="1726048"/>
            <a:ext cx="2862089" cy="225831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D754635-F091-17F4-C28F-8CF2720ED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348" y="4210795"/>
            <a:ext cx="2862089" cy="238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404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(9/10)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AutoShape 3">
            <a:extLst>
              <a:ext uri="{FF2B5EF4-FFF2-40B4-BE49-F238E27FC236}">
                <a16:creationId xmlns:a16="http://schemas.microsoft.com/office/drawing/2014/main" id="{36B379DD-94F4-3C36-0235-3E71A0642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9727" y="1746793"/>
            <a:ext cx="3888657" cy="1976409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양손 다 사용이 가능하며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trigger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통해 발사가 가능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특정한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object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향해 발사했을 때 에너지 상자 획득 가능 </a:t>
            </a:r>
          </a:p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06F89A74-336C-5957-46E3-AEF252F97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9727" y="4077072"/>
            <a:ext cx="4320705" cy="2088232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광선검은 태그를 지정하여 자르고 싶은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object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에 태그 설정을 하면 자를 수 있음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닿음과 동시에 두 개의 새로운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object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생성하는 방식이며 잘린 부분은 광선검과 같은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material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사용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E789CA2-D2D1-7980-ECBF-4B1917968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38" y="1573072"/>
            <a:ext cx="3113021" cy="232385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00A9340-B085-7738-A59E-FBA04F022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73" y="3993088"/>
            <a:ext cx="3166555" cy="246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482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(10/10)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AutoShape 3">
            <a:extLst>
              <a:ext uri="{FF2B5EF4-FFF2-40B4-BE49-F238E27FC236}">
                <a16:creationId xmlns:a16="http://schemas.microsoft.com/office/drawing/2014/main" id="{36B379DD-94F4-3C36-0235-3E71A0642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5976" y="1783252"/>
            <a:ext cx="4032448" cy="2509844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양손을 </a:t>
            </a:r>
            <a:r>
              <a:rPr lang="ko-KR" altLang="en-US" sz="16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사용해야하며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controller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와 닿았을 땐 파란색으로 활성화되며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grab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버튼 활성화 시 주황색으로 변환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사용자를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Y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축으로 움직여 사다리를 사용하는 것처럼 느끼게 함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06F89A74-336C-5957-46E3-AEF252F97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2865" y="4417971"/>
            <a:ext cx="4246243" cy="210737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우측에 레버를 당겨 시동을 키면 사운드와 함께 켜지며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핸들을 통해 좌우로 움직이며 장애물을 피해 탈출 포탈로 이동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도착 시 타이머는 멈추게 되며 종료 알림 사운드와 함께 게임 종료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0047740-C5FA-4B59-AE21-71168E3AF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552143"/>
            <a:ext cx="3042695" cy="255045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F804772-88DB-35FD-2739-1173E24F7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4293096"/>
            <a:ext cx="3042695" cy="236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683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 연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06F89A74-336C-5957-46E3-AEF252F97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845" y="1700809"/>
            <a:ext cx="7614531" cy="960120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  <a:hlinkClick r:id="rId2"/>
              </a:rPr>
              <a:t>https://github.com/Seohyunmin42/VR_proj_2023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>
              <a:lnSpc>
                <a:spcPct val="150000"/>
              </a:lnSpc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링크 접속을 통해 시연 영상을 확인하실 수 있습니다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0391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목차</a:t>
            </a:r>
            <a:endParaRPr lang="en-US" altLang="ko-KR" sz="3200" b="1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69635" name="Text Box 3"/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ko-KR" altLang="ko-KR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0" name="AutoShape 48"/>
          <p:cNvSpPr>
            <a:spLocks noChangeArrowheads="1"/>
          </p:cNvSpPr>
          <p:nvPr/>
        </p:nvSpPr>
        <p:spPr bwMode="gray">
          <a:xfrm>
            <a:off x="2062138" y="4649192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시스템 주요 기능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1" name="AutoShape 49"/>
          <p:cNvSpPr>
            <a:spLocks noChangeArrowheads="1"/>
          </p:cNvSpPr>
          <p:nvPr/>
        </p:nvSpPr>
        <p:spPr bwMode="gray">
          <a:xfrm>
            <a:off x="1880592" y="4073128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클래스다이어그램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2" name="AutoShape 50"/>
          <p:cNvSpPr>
            <a:spLocks noChangeArrowheads="1"/>
          </p:cNvSpPr>
          <p:nvPr/>
        </p:nvSpPr>
        <p:spPr bwMode="gray">
          <a:xfrm>
            <a:off x="1420416" y="2921000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시스템 요구분석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3" name="AutoShape 51"/>
          <p:cNvSpPr>
            <a:spLocks noChangeArrowheads="1"/>
          </p:cNvSpPr>
          <p:nvPr/>
        </p:nvSpPr>
        <p:spPr bwMode="gray">
          <a:xfrm>
            <a:off x="1708448" y="3497064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테이블 명세서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4" name="AutoShape 52"/>
          <p:cNvSpPr>
            <a:spLocks noChangeArrowheads="1"/>
          </p:cNvSpPr>
          <p:nvPr/>
        </p:nvSpPr>
        <p:spPr bwMode="gray">
          <a:xfrm>
            <a:off x="1217092" y="2344936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프로젝트 개요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grpSp>
        <p:nvGrpSpPr>
          <p:cNvPr id="69685" name="Group 53"/>
          <p:cNvGrpSpPr>
            <a:grpSpLocks/>
          </p:cNvGrpSpPr>
          <p:nvPr/>
        </p:nvGrpSpPr>
        <p:grpSpPr bwMode="auto">
          <a:xfrm>
            <a:off x="899592" y="2433836"/>
            <a:ext cx="381000" cy="381000"/>
            <a:chOff x="2078" y="1680"/>
            <a:chExt cx="1615" cy="1615"/>
          </a:xfrm>
        </p:grpSpPr>
        <p:sp>
          <p:nvSpPr>
            <p:cNvPr id="69686" name="Oval 54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687" name="Oval 55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688" name="Oval 56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689" name="Oval 57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690" name="Oval 58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691" name="Oval 59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69692" name="Group 60"/>
          <p:cNvGrpSpPr>
            <a:grpSpLocks/>
          </p:cNvGrpSpPr>
          <p:nvPr/>
        </p:nvGrpSpPr>
        <p:grpSpPr bwMode="auto">
          <a:xfrm>
            <a:off x="1403648" y="3603427"/>
            <a:ext cx="381000" cy="381000"/>
            <a:chOff x="2078" y="1680"/>
            <a:chExt cx="1615" cy="1615"/>
          </a:xfrm>
        </p:grpSpPr>
        <p:sp>
          <p:nvSpPr>
            <p:cNvPr id="69693" name="Oval 61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694" name="Oval 62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695" name="Oval 63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696" name="Oval 64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697" name="Oval 65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698" name="Oval 66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69699" name="Group 67"/>
          <p:cNvGrpSpPr>
            <a:grpSpLocks/>
          </p:cNvGrpSpPr>
          <p:nvPr/>
        </p:nvGrpSpPr>
        <p:grpSpPr bwMode="auto">
          <a:xfrm>
            <a:off x="1115616" y="2997200"/>
            <a:ext cx="381000" cy="381000"/>
            <a:chOff x="2078" y="1680"/>
            <a:chExt cx="1615" cy="1615"/>
          </a:xfrm>
        </p:grpSpPr>
        <p:sp>
          <p:nvSpPr>
            <p:cNvPr id="69700" name="Oval 68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701" name="Oval 69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702" name="Oval 70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703" name="Oval 71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704" name="Oval 72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705" name="Oval 73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69706" name="Group 74"/>
          <p:cNvGrpSpPr>
            <a:grpSpLocks/>
          </p:cNvGrpSpPr>
          <p:nvPr/>
        </p:nvGrpSpPr>
        <p:grpSpPr bwMode="auto">
          <a:xfrm>
            <a:off x="1544042" y="4174728"/>
            <a:ext cx="381000" cy="381000"/>
            <a:chOff x="2078" y="1680"/>
            <a:chExt cx="1615" cy="1615"/>
          </a:xfrm>
        </p:grpSpPr>
        <p:sp>
          <p:nvSpPr>
            <p:cNvPr id="69707" name="Oval 75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708" name="Oval 76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709" name="Oval 77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710" name="Oval 78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711" name="Oval 79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712" name="Oval 80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69713" name="Group 81"/>
          <p:cNvGrpSpPr>
            <a:grpSpLocks/>
          </p:cNvGrpSpPr>
          <p:nvPr/>
        </p:nvGrpSpPr>
        <p:grpSpPr bwMode="auto">
          <a:xfrm>
            <a:off x="1763688" y="4698405"/>
            <a:ext cx="355600" cy="381000"/>
            <a:chOff x="2078" y="1680"/>
            <a:chExt cx="1615" cy="1615"/>
          </a:xfrm>
        </p:grpSpPr>
        <p:sp>
          <p:nvSpPr>
            <p:cNvPr id="69714" name="Oval 8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715" name="Oval 8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9716" name="Oval 84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717" name="Oval 85"/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718" name="Oval 86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69719" name="Oval 87"/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2" name="AutoShape 52">
            <a:extLst>
              <a:ext uri="{FF2B5EF4-FFF2-40B4-BE49-F238E27FC236}">
                <a16:creationId xmlns:a16="http://schemas.microsoft.com/office/drawing/2014/main" id="{F98CE4FA-79E1-7F0F-3015-3A99EF0C80AA}"/>
              </a:ext>
            </a:extLst>
          </p:cNvPr>
          <p:cNvSpPr>
            <a:spLocks noChangeArrowheads="1"/>
          </p:cNvSpPr>
          <p:nvPr/>
        </p:nvSpPr>
        <p:spPr bwMode="gray">
          <a:xfrm>
            <a:off x="1016496" y="1772816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소개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grpSp>
        <p:nvGrpSpPr>
          <p:cNvPr id="3" name="Group 53">
            <a:extLst>
              <a:ext uri="{FF2B5EF4-FFF2-40B4-BE49-F238E27FC236}">
                <a16:creationId xmlns:a16="http://schemas.microsoft.com/office/drawing/2014/main" id="{76CF40CC-B639-5425-E7C5-5E34937D8477}"/>
              </a:ext>
            </a:extLst>
          </p:cNvPr>
          <p:cNvGrpSpPr>
            <a:grpSpLocks/>
          </p:cNvGrpSpPr>
          <p:nvPr/>
        </p:nvGrpSpPr>
        <p:grpSpPr bwMode="auto">
          <a:xfrm>
            <a:off x="698996" y="1861716"/>
            <a:ext cx="381000" cy="381000"/>
            <a:chOff x="2078" y="1680"/>
            <a:chExt cx="1615" cy="1615"/>
          </a:xfrm>
        </p:grpSpPr>
        <p:sp>
          <p:nvSpPr>
            <p:cNvPr id="4" name="Oval 54">
              <a:extLst>
                <a:ext uri="{FF2B5EF4-FFF2-40B4-BE49-F238E27FC236}">
                  <a16:creationId xmlns:a16="http://schemas.microsoft.com/office/drawing/2014/main" id="{3E74450D-8F21-9063-5695-6E861145028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5" name="Oval 55">
              <a:extLst>
                <a:ext uri="{FF2B5EF4-FFF2-40B4-BE49-F238E27FC236}">
                  <a16:creationId xmlns:a16="http://schemas.microsoft.com/office/drawing/2014/main" id="{8C946BCC-9554-EF75-7BEA-8C4F350EC80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" name="Oval 56">
              <a:extLst>
                <a:ext uri="{FF2B5EF4-FFF2-40B4-BE49-F238E27FC236}">
                  <a16:creationId xmlns:a16="http://schemas.microsoft.com/office/drawing/2014/main" id="{28C3B0CD-BA56-43ED-7085-F8F630B55DB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7" name="Oval 57">
              <a:extLst>
                <a:ext uri="{FF2B5EF4-FFF2-40B4-BE49-F238E27FC236}">
                  <a16:creationId xmlns:a16="http://schemas.microsoft.com/office/drawing/2014/main" id="{D731E5EF-64A5-FC6B-2523-0BC81CBE150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8" name="Oval 58">
              <a:extLst>
                <a:ext uri="{FF2B5EF4-FFF2-40B4-BE49-F238E27FC236}">
                  <a16:creationId xmlns:a16="http://schemas.microsoft.com/office/drawing/2014/main" id="{0EA427D9-0A56-44FF-E08F-EB033AEA243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9" name="Oval 59">
              <a:extLst>
                <a:ext uri="{FF2B5EF4-FFF2-40B4-BE49-F238E27FC236}">
                  <a16:creationId xmlns:a16="http://schemas.microsoft.com/office/drawing/2014/main" id="{29AF5DFB-1258-F221-DDA6-ACAA6630B7D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solidFill>
              <a:srgbClr val="C000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0" name="AutoShape 48">
            <a:extLst>
              <a:ext uri="{FF2B5EF4-FFF2-40B4-BE49-F238E27FC236}">
                <a16:creationId xmlns:a16="http://schemas.microsoft.com/office/drawing/2014/main" id="{6616D746-59AE-6B28-13EF-3A2F9A7FFCAF}"/>
              </a:ext>
            </a:extLst>
          </p:cNvPr>
          <p:cNvSpPr>
            <a:spLocks noChangeArrowheads="1"/>
          </p:cNvSpPr>
          <p:nvPr/>
        </p:nvSpPr>
        <p:spPr bwMode="gray">
          <a:xfrm>
            <a:off x="2278162" y="5229200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시연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grpSp>
        <p:nvGrpSpPr>
          <p:cNvPr id="11" name="Group 81">
            <a:extLst>
              <a:ext uri="{FF2B5EF4-FFF2-40B4-BE49-F238E27FC236}">
                <a16:creationId xmlns:a16="http://schemas.microsoft.com/office/drawing/2014/main" id="{24EBF736-2392-57FC-F24F-112EEA825562}"/>
              </a:ext>
            </a:extLst>
          </p:cNvPr>
          <p:cNvGrpSpPr>
            <a:grpSpLocks/>
          </p:cNvGrpSpPr>
          <p:nvPr/>
        </p:nvGrpSpPr>
        <p:grpSpPr bwMode="auto">
          <a:xfrm>
            <a:off x="1979712" y="5278413"/>
            <a:ext cx="355600" cy="381000"/>
            <a:chOff x="2078" y="1680"/>
            <a:chExt cx="1615" cy="1615"/>
          </a:xfrm>
        </p:grpSpPr>
        <p:sp>
          <p:nvSpPr>
            <p:cNvPr id="12" name="Oval 82">
              <a:extLst>
                <a:ext uri="{FF2B5EF4-FFF2-40B4-BE49-F238E27FC236}">
                  <a16:creationId xmlns:a16="http://schemas.microsoft.com/office/drawing/2014/main" id="{66394704-CB08-CE60-81D8-7AD4275EE6F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3" name="Oval 83">
              <a:extLst>
                <a:ext uri="{FF2B5EF4-FFF2-40B4-BE49-F238E27FC236}">
                  <a16:creationId xmlns:a16="http://schemas.microsoft.com/office/drawing/2014/main" id="{6723DAD3-F4C3-7C18-C55C-F93F00E6D47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4" name="Oval 84">
              <a:extLst>
                <a:ext uri="{FF2B5EF4-FFF2-40B4-BE49-F238E27FC236}">
                  <a16:creationId xmlns:a16="http://schemas.microsoft.com/office/drawing/2014/main" id="{7975E2DE-83DE-68CE-72CC-05BC6667E2C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5" name="Oval 85">
              <a:extLst>
                <a:ext uri="{FF2B5EF4-FFF2-40B4-BE49-F238E27FC236}">
                  <a16:creationId xmlns:a16="http://schemas.microsoft.com/office/drawing/2014/main" id="{725EFC94-9963-8282-CFFF-154E3B6E8EE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254" y="1856"/>
              <a:ext cx="1262" cy="1264"/>
            </a:xfrm>
            <a:prstGeom prst="ellipse">
              <a:avLst/>
            </a:prstGeom>
            <a:solidFill>
              <a:srgbClr val="EAEAEA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6" name="Oval 86">
              <a:extLst>
                <a:ext uri="{FF2B5EF4-FFF2-40B4-BE49-F238E27FC236}">
                  <a16:creationId xmlns:a16="http://schemas.microsoft.com/office/drawing/2014/main" id="{DA65B68A-FAFC-5B41-9159-EEB5A14C458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7" name="Oval 87">
              <a:extLst>
                <a:ext uri="{FF2B5EF4-FFF2-40B4-BE49-F238E27FC236}">
                  <a16:creationId xmlns:a16="http://schemas.microsoft.com/office/drawing/2014/main" id="{4C6B7453-9405-8258-02FA-A397A41D4AB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37" y="1939"/>
              <a:ext cx="1096" cy="1098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57200" y="692696"/>
            <a:ext cx="8229600" cy="960438"/>
          </a:xfrm>
        </p:spPr>
        <p:txBody>
          <a:bodyPr>
            <a:normAutofit/>
          </a:bodyPr>
          <a:lstStyle/>
          <a:p>
            <a:pPr algn="l"/>
            <a:r>
              <a:rPr lang="en-US" altLang="ko-KR" sz="32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Thanks for watching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6938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소 개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7FEB2BA-E47F-05A9-07A1-8EC69C2BB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916832"/>
            <a:ext cx="5572861" cy="4009455"/>
          </a:xfrm>
          <a:prstGeom prst="rect">
            <a:avLst/>
          </a:prstGeom>
        </p:spPr>
      </p:pic>
      <p:sp>
        <p:nvSpPr>
          <p:cNvPr id="5" name="AutoShape 3">
            <a:extLst>
              <a:ext uri="{FF2B5EF4-FFF2-40B4-BE49-F238E27FC236}">
                <a16:creationId xmlns:a16="http://schemas.microsoft.com/office/drawing/2014/main" id="{DE4B49BE-6DC1-CADC-0760-09D82150B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9411" y="2060848"/>
            <a:ext cx="3055077" cy="3672408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endParaRPr lang="en-US" altLang="ko-KR" sz="1400" dirty="0">
              <a:latin typeface="Verdana" pitchFamily="34" charset="0"/>
              <a:ea typeface="굴림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7999D-6227-2151-FEA4-E60408CF337E}"/>
              </a:ext>
            </a:extLst>
          </p:cNvPr>
          <p:cNvSpPr txBox="1"/>
          <p:nvPr/>
        </p:nvSpPr>
        <p:spPr>
          <a:xfrm>
            <a:off x="5960731" y="2276872"/>
            <a:ext cx="2931749" cy="2773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algn="just" defTabSz="1466850" latinLnBrk="1">
              <a:lnSpc>
                <a:spcPct val="150000"/>
              </a:lnSpc>
              <a:spcAft>
                <a:spcPct val="15000"/>
              </a:spcAft>
              <a:buFont typeface="Arial" pitchFamily="34" charset="0"/>
              <a:buChar char="•"/>
            </a:pPr>
            <a:r>
              <a:rPr lang="ko-KR" altLang="en-US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깃허브를 사용하여 개인 저장소에 프로젝트 파일과 영상링크를 업로드하였습니다</a:t>
            </a:r>
            <a:r>
              <a:rPr lang="en-US" altLang="ko-KR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  <a:p>
            <a:pPr marL="285750" lvl="1" indent="-285750" algn="just" defTabSz="1466850" latinLnBrk="1">
              <a:lnSpc>
                <a:spcPct val="150000"/>
              </a:lnSpc>
              <a:spcAft>
                <a:spcPct val="15000"/>
              </a:spcAft>
              <a:buFont typeface="Arial" pitchFamily="34" charset="0"/>
              <a:buChar char="•"/>
            </a:pPr>
            <a:endParaRPr lang="en-US" altLang="ko-KR" sz="1000" b="1" spc="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lvl="1" indent="-285750" algn="just" defTabSz="1466850" latinLnBrk="1">
              <a:lnSpc>
                <a:spcPct val="150000"/>
              </a:lnSpc>
              <a:spcAft>
                <a:spcPct val="15000"/>
              </a:spcAft>
              <a:buFont typeface="Arial" pitchFamily="34" charset="0"/>
              <a:buChar char="•"/>
            </a:pPr>
            <a:r>
              <a:rPr lang="en-US" altLang="ko-KR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Unity</a:t>
            </a:r>
            <a:r>
              <a:rPr lang="ko-KR" altLang="en-US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와 </a:t>
            </a:r>
            <a:r>
              <a:rPr lang="en-US" altLang="ko-KR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Oculus, SteamVR</a:t>
            </a:r>
            <a:r>
              <a:rPr lang="ko-KR" altLang="en-US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을 활용한 </a:t>
            </a:r>
            <a:r>
              <a:rPr lang="en-US" altLang="ko-KR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VR </a:t>
            </a:r>
            <a:r>
              <a:rPr lang="ko-KR" altLang="en-US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탈출 게임입니다</a:t>
            </a:r>
            <a:r>
              <a:rPr lang="en-US" altLang="ko-KR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  <a:p>
            <a:pPr marL="0" lvl="1" algn="just" defTabSz="1466850" latinLnBrk="1">
              <a:lnSpc>
                <a:spcPct val="150000"/>
              </a:lnSpc>
              <a:spcAft>
                <a:spcPct val="15000"/>
              </a:spcAft>
            </a:pPr>
            <a:endParaRPr lang="en-US" altLang="ko-KR" sz="1000" b="1" spc="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lvl="1" indent="-285750" algn="just" defTabSz="1466850" latinLnBrk="1">
              <a:lnSpc>
                <a:spcPct val="150000"/>
              </a:lnSpc>
              <a:spcAft>
                <a:spcPct val="15000"/>
              </a:spcAft>
              <a:buFont typeface="Arial" pitchFamily="34" charset="0"/>
              <a:buChar char="•"/>
            </a:pPr>
            <a:r>
              <a:rPr lang="ko-KR" altLang="en-US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개발기간</a:t>
            </a:r>
            <a:r>
              <a:rPr lang="en-US" altLang="ko-KR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13</a:t>
            </a:r>
            <a:r>
              <a:rPr lang="ko-KR" altLang="en-US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주</a:t>
            </a:r>
            <a:endParaRPr lang="en-US" altLang="ko-KR" sz="1000" b="1" spc="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lvl="1" algn="ctr" defTabSz="1466850" latinLnBrk="1">
              <a:lnSpc>
                <a:spcPct val="150000"/>
              </a:lnSpc>
              <a:spcAft>
                <a:spcPct val="15000"/>
              </a:spcAft>
            </a:pPr>
            <a:r>
              <a:rPr lang="en-US" altLang="ko-KR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(2023.09.07 ~ 2023.12.07)</a:t>
            </a:r>
          </a:p>
          <a:p>
            <a:pPr marL="0" lvl="1" algn="ctr" defTabSz="1466850" latinLnBrk="1">
              <a:lnSpc>
                <a:spcPct val="150000"/>
              </a:lnSpc>
              <a:spcAft>
                <a:spcPct val="15000"/>
              </a:spcAft>
            </a:pPr>
            <a:endParaRPr lang="en-US" altLang="ko-KR" sz="1000" b="1" spc="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lvl="1" indent="-285750" algn="just" defTabSz="1466850" latinLnBrk="1">
              <a:lnSpc>
                <a:spcPct val="150000"/>
              </a:lnSpc>
              <a:spcAft>
                <a:spcPct val="15000"/>
              </a:spcAft>
              <a:buFont typeface="Arial" pitchFamily="34" charset="0"/>
              <a:buChar char="•"/>
            </a:pPr>
            <a:r>
              <a:rPr lang="ko-KR" altLang="en-US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개발언어</a:t>
            </a:r>
            <a:r>
              <a:rPr lang="en-US" altLang="ko-KR" sz="10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C#</a:t>
            </a:r>
          </a:p>
        </p:txBody>
      </p:sp>
      <p:sp>
        <p:nvSpPr>
          <p:cNvPr id="8" name="화살표: 오른쪽 7">
            <a:hlinkClick r:id="rId3"/>
            <a:extLst>
              <a:ext uri="{FF2B5EF4-FFF2-40B4-BE49-F238E27FC236}">
                <a16:creationId xmlns:a16="http://schemas.microsoft.com/office/drawing/2014/main" id="{90D8BF26-BC2E-89E4-3622-975A60F35DE8}"/>
              </a:ext>
            </a:extLst>
          </p:cNvPr>
          <p:cNvSpPr/>
          <p:nvPr/>
        </p:nvSpPr>
        <p:spPr>
          <a:xfrm>
            <a:off x="8481120" y="1853592"/>
            <a:ext cx="483368" cy="3600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말풍선: 모서리가 둥근 사각형 8">
            <a:extLst>
              <a:ext uri="{FF2B5EF4-FFF2-40B4-BE49-F238E27FC236}">
                <a16:creationId xmlns:a16="http://schemas.microsoft.com/office/drawing/2014/main" id="{F8651D8A-1236-C647-0852-483A3563AD34}"/>
              </a:ext>
            </a:extLst>
          </p:cNvPr>
          <p:cNvSpPr/>
          <p:nvPr/>
        </p:nvSpPr>
        <p:spPr>
          <a:xfrm>
            <a:off x="7452320" y="1382836"/>
            <a:ext cx="1326116" cy="360040"/>
          </a:xfrm>
          <a:prstGeom prst="wedgeRoundRectCallout">
            <a:avLst>
              <a:gd name="adj1" fmla="val 38295"/>
              <a:gd name="adj2" fmla="val 87712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클릭 시 </a:t>
            </a:r>
            <a:r>
              <a:rPr lang="en-US" altLang="ko-KR" sz="10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Git</a:t>
            </a:r>
            <a:r>
              <a:rPr lang="ko-KR" altLang="en-US" sz="10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이동</a:t>
            </a:r>
          </a:p>
        </p:txBody>
      </p:sp>
    </p:spTree>
    <p:extLst>
      <p:ext uri="{BB962C8B-B14F-4D97-AF65-F5344CB8AC3E}">
        <p14:creationId xmlns:p14="http://schemas.microsoft.com/office/powerpoint/2010/main" val="2643613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3"/>
          <p:cNvSpPr>
            <a:spLocks noChangeArrowheads="1"/>
          </p:cNvSpPr>
          <p:nvPr/>
        </p:nvSpPr>
        <p:spPr bwMode="auto">
          <a:xfrm>
            <a:off x="539552" y="2204864"/>
            <a:ext cx="8136904" cy="1368152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endParaRPr lang="en-US" altLang="ko-KR" sz="1400" dirty="0">
              <a:latin typeface="Verdana" pitchFamily="34" charset="0"/>
              <a:ea typeface="굴림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프로젝트 개요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(1/2)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0872" y="2420888"/>
            <a:ext cx="8229600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algn="just" defTabSz="1466850" latinLnBrk="1">
              <a:lnSpc>
                <a:spcPct val="150000"/>
              </a:lnSpc>
              <a:spcAft>
                <a:spcPct val="15000"/>
              </a:spcAft>
              <a:buFont typeface="Arial" pitchFamily="34" charset="0"/>
              <a:buChar char="•"/>
            </a:pPr>
            <a:r>
              <a:rPr lang="ko-KR" altLang="en-US" sz="16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원인을 알 수 없는 기억상실과 함께 갇혀버린 우주선</a:t>
            </a:r>
            <a:r>
              <a:rPr lang="en-US" altLang="ko-KR" sz="16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</a:p>
          <a:p>
            <a:pPr marL="0" lvl="1" algn="just" defTabSz="1466850" latinLnBrk="1">
              <a:lnSpc>
                <a:spcPct val="150000"/>
              </a:lnSpc>
              <a:spcAft>
                <a:spcPct val="15000"/>
              </a:spcAft>
            </a:pPr>
            <a:r>
              <a:rPr lang="en-US" altLang="ko-KR" sz="16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  </a:t>
            </a:r>
            <a:r>
              <a:rPr lang="ko-KR" altLang="en-US" sz="16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우주선 내에서 단서를 찾아 탈출하는 </a:t>
            </a:r>
            <a:r>
              <a:rPr lang="en-US" altLang="ko-KR" sz="16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VR </a:t>
            </a:r>
            <a:r>
              <a:rPr lang="ko-KR" altLang="en-US" sz="16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탈출 어플리케이션</a:t>
            </a:r>
            <a:endParaRPr lang="en-US" altLang="ko-KR" sz="1600" b="1" spc="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5" name="AutoShape 5"/>
          <p:cNvSpPr>
            <a:spLocks noChangeArrowheads="1"/>
          </p:cNvSpPr>
          <p:nvPr/>
        </p:nvSpPr>
        <p:spPr bwMode="blackWhite">
          <a:xfrm>
            <a:off x="539552" y="1700808"/>
            <a:ext cx="2472937" cy="652107"/>
          </a:xfrm>
          <a:prstGeom prst="roundRect">
            <a:avLst>
              <a:gd name="adj" fmla="val 9106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en-US" altLang="ko-KR" sz="2000" b="1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S-VR</a:t>
            </a:r>
            <a:r>
              <a:rPr lang="ko-KR" altLang="en-US" sz="2000" b="1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이란</a:t>
            </a:r>
            <a:r>
              <a:rPr lang="en-US" altLang="ko-KR" sz="2000" b="1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3"/>
          <p:cNvSpPr>
            <a:spLocks noChangeArrowheads="1"/>
          </p:cNvSpPr>
          <p:nvPr/>
        </p:nvSpPr>
        <p:spPr bwMode="auto">
          <a:xfrm>
            <a:off x="467544" y="2060848"/>
            <a:ext cx="8136904" cy="1656184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endParaRPr lang="en-US" altLang="ko-KR" sz="1400" dirty="0">
              <a:latin typeface="Verdana" pitchFamily="34" charset="0"/>
              <a:ea typeface="굴림" charset="-127"/>
            </a:endParaRPr>
          </a:p>
        </p:txBody>
      </p:sp>
      <p:sp>
        <p:nvSpPr>
          <p:cNvPr id="10" name="AutoShape 3"/>
          <p:cNvSpPr>
            <a:spLocks noChangeArrowheads="1"/>
          </p:cNvSpPr>
          <p:nvPr/>
        </p:nvSpPr>
        <p:spPr bwMode="auto">
          <a:xfrm>
            <a:off x="467544" y="4442498"/>
            <a:ext cx="8136904" cy="165618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endParaRPr lang="en-US" altLang="ko-KR" sz="1400" dirty="0">
              <a:latin typeface="Verdana" pitchFamily="34" charset="0"/>
              <a:ea typeface="굴림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프로젝트 개요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(2/2)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83568" y="2350954"/>
            <a:ext cx="7992888" cy="954220"/>
          </a:xfrm>
          <a:prstGeom prst="rect">
            <a:avLst/>
          </a:prstGeom>
          <a:scene3d>
            <a:camera prst="orthographicFront"/>
            <a:lightRig rig="chilly" dir="t"/>
          </a:scene3d>
          <a:sp3d z="12700"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0000" tIns="46800" rIns="90000" bIns="46800" numCol="1" spcCol="1270" anchor="t" anchorCtr="0">
            <a:noAutofit/>
          </a:bodyPr>
          <a:lstStyle/>
          <a:p>
            <a:pPr marL="0" lvl="1" defTabSz="1466850" latinLnBrk="1">
              <a:spcBef>
                <a:spcPts val="800"/>
              </a:spcBef>
              <a:spcAft>
                <a:spcPct val="15000"/>
              </a:spcAft>
            </a:pPr>
            <a:endParaRPr lang="ko-KR" altLang="en-US" sz="2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83568" y="4724496"/>
            <a:ext cx="7992888" cy="953080"/>
          </a:xfrm>
          <a:prstGeom prst="rect">
            <a:avLst/>
          </a:prstGeom>
          <a:scene3d>
            <a:camera prst="orthographicFront"/>
            <a:lightRig rig="chilly" dir="t"/>
          </a:scene3d>
          <a:sp3d z="12700"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0000" tIns="46800" rIns="90000" bIns="46800" numCol="1" spcCol="1270" anchor="t" anchorCtr="0">
            <a:noAutofit/>
          </a:bodyPr>
          <a:lstStyle/>
          <a:p>
            <a:pPr marL="0" lvl="1" defTabSz="1289050" latinLnBrk="1">
              <a:spcBef>
                <a:spcPts val="800"/>
              </a:spcBef>
              <a:spcAft>
                <a:spcPct val="15000"/>
              </a:spcAft>
            </a:pPr>
            <a:endParaRPr lang="ko-KR" altLang="en-US" sz="2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" name="AutoShape 5"/>
          <p:cNvSpPr>
            <a:spLocks noChangeArrowheads="1"/>
          </p:cNvSpPr>
          <p:nvPr/>
        </p:nvSpPr>
        <p:spPr bwMode="blackWhite">
          <a:xfrm>
            <a:off x="539552" y="3933056"/>
            <a:ext cx="2232248" cy="588638"/>
          </a:xfrm>
          <a:prstGeom prst="roundRect">
            <a:avLst>
              <a:gd name="adj" fmla="val 9106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ko-KR" altLang="en-US" sz="2000" b="1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개발 목표</a:t>
            </a:r>
            <a:endParaRPr lang="en-US" altLang="ko-KR" sz="2000" b="1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blackWhite">
          <a:xfrm>
            <a:off x="539552" y="1556792"/>
            <a:ext cx="2232248" cy="588638"/>
          </a:xfrm>
          <a:prstGeom prst="roundRect">
            <a:avLst>
              <a:gd name="adj" fmla="val 9106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ko-KR" altLang="en-US" sz="2000" b="1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개발 동기</a:t>
            </a:r>
            <a:endParaRPr lang="en-US" altLang="ko-KR" sz="2000" b="1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4E8521-AD86-F940-C6FE-463744FA09E3}"/>
              </a:ext>
            </a:extLst>
          </p:cNvPr>
          <p:cNvSpPr txBox="1"/>
          <p:nvPr/>
        </p:nvSpPr>
        <p:spPr>
          <a:xfrm>
            <a:off x="568156" y="2132856"/>
            <a:ext cx="7820268" cy="1358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algn="just" defTabSz="1466850" latinLnBrk="1">
              <a:lnSpc>
                <a:spcPct val="150000"/>
              </a:lnSpc>
              <a:spcAft>
                <a:spcPct val="15000"/>
              </a:spcAft>
              <a:buFont typeface="Arial" pitchFamily="34" charset="0"/>
              <a:buChar char="•"/>
            </a:pPr>
            <a:r>
              <a:rPr lang="en-US" altLang="ko-KR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VR </a:t>
            </a:r>
            <a:r>
              <a:rPr lang="ko-KR" altLang="en-US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환경에서 다양한 사물들과 상호작용하는 콘텐츠를 만들어 보고 싶었으며</a:t>
            </a:r>
            <a:r>
              <a:rPr lang="en-US" altLang="ko-KR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이러한 것들을 자유롭게 표현하고 체험할 수 있는 콘텐츠와 방탈출이라는 컨셉이 알맞게 이루어질 것 같아 </a:t>
            </a:r>
            <a:r>
              <a:rPr lang="en-US" altLang="ko-KR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VR </a:t>
            </a:r>
            <a:r>
              <a:rPr lang="ko-KR" altLang="en-US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우주선 탈출 어플리케이션을 개발하게 되었습니다</a:t>
            </a:r>
            <a:r>
              <a:rPr lang="en-US" altLang="ko-KR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1650E6-0CAB-AD26-CAAF-AD1BCA6C0971}"/>
              </a:ext>
            </a:extLst>
          </p:cNvPr>
          <p:cNvSpPr txBox="1"/>
          <p:nvPr/>
        </p:nvSpPr>
        <p:spPr>
          <a:xfrm>
            <a:off x="568156" y="4581128"/>
            <a:ext cx="7892276" cy="1395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algn="just" defTabSz="1466850" latinLnBrk="1">
              <a:lnSpc>
                <a:spcPct val="200000"/>
              </a:lnSpc>
              <a:spcAft>
                <a:spcPct val="15000"/>
              </a:spcAft>
              <a:buFont typeface="Arial" pitchFamily="34" charset="0"/>
              <a:buChar char="•"/>
            </a:pPr>
            <a:r>
              <a:rPr lang="ko-KR" altLang="en-US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다양한 사물들과 상호작용하는 기능을 구현하는 것을 중점적으로 개발</a:t>
            </a:r>
            <a:endParaRPr lang="en-US" altLang="ko-KR" sz="1400" b="1" spc="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lvl="1" indent="-285750" algn="just" defTabSz="1466850" latinLnBrk="1">
              <a:lnSpc>
                <a:spcPct val="200000"/>
              </a:lnSpc>
              <a:spcAft>
                <a:spcPct val="15000"/>
              </a:spcAft>
              <a:buFont typeface="Arial" pitchFamily="34" charset="0"/>
              <a:buChar char="•"/>
            </a:pPr>
            <a:r>
              <a:rPr lang="ko-KR" altLang="en-US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사용자가 체험할 때</a:t>
            </a:r>
            <a:r>
              <a:rPr lang="en-US" altLang="ko-KR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불편함과 울렁거림 고려</a:t>
            </a:r>
            <a:endParaRPr lang="en-US" altLang="ko-KR" sz="1400" b="1" spc="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lvl="1" indent="-285750" algn="just" defTabSz="1466850" latinLnBrk="1">
              <a:lnSpc>
                <a:spcPct val="200000"/>
              </a:lnSpc>
              <a:spcAft>
                <a:spcPct val="15000"/>
              </a:spcAft>
              <a:buFont typeface="Arial" pitchFamily="34" charset="0"/>
              <a:buChar char="•"/>
            </a:pPr>
            <a:r>
              <a:rPr lang="ko-KR" altLang="en-US" sz="1400" b="1" spc="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방 탈출 카페 등 오프라인 체험이 아닌 온라인 체험</a:t>
            </a:r>
            <a:endParaRPr lang="en-US" altLang="ko-KR" sz="1400" b="1" spc="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요구분석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AutoShape 3"/>
          <p:cNvSpPr>
            <a:spLocks noChangeArrowheads="1"/>
          </p:cNvSpPr>
          <p:nvPr/>
        </p:nvSpPr>
        <p:spPr bwMode="auto">
          <a:xfrm>
            <a:off x="549815" y="1717004"/>
            <a:ext cx="8136000" cy="2144044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/>
            <a:endParaRPr lang="ko-KR" altLang="en-US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회원가입 및 로그인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로그아웃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VR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환경에서 다양한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Object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들과 상호작용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Rank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보기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blackWhite">
          <a:xfrm>
            <a:off x="714348" y="1639070"/>
            <a:ext cx="2345484" cy="493786"/>
          </a:xfrm>
          <a:prstGeom prst="roundRect">
            <a:avLst>
              <a:gd name="adj" fmla="val 9106"/>
            </a:avLst>
          </a:prstGeom>
          <a:solidFill>
            <a:schemeClr val="tx1">
              <a:lumMod val="40000"/>
              <a:lumOff val="60000"/>
            </a:schemeClr>
          </a:solidFill>
          <a:ln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en-US" altLang="ko-KR" sz="2200" b="1" dirty="0">
                <a:solidFill>
                  <a:schemeClr val="tx1">
                    <a:lumMod val="50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Oculus</a:t>
            </a:r>
          </a:p>
        </p:txBody>
      </p:sp>
      <p:sp>
        <p:nvSpPr>
          <p:cNvPr id="9" name="AutoShape 3"/>
          <p:cNvSpPr>
            <a:spLocks noChangeArrowheads="1"/>
          </p:cNvSpPr>
          <p:nvPr/>
        </p:nvSpPr>
        <p:spPr bwMode="auto">
          <a:xfrm>
            <a:off x="571472" y="4293096"/>
            <a:ext cx="8136904" cy="1728192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/>
            <a:endParaRPr lang="ko-KR" altLang="en-US" sz="1600" b="1" dirty="0"/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DB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이용하여 사용자 계정을 관리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회원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DB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이용하여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Rank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정보 관리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0" name="AutoShape 5"/>
          <p:cNvSpPr>
            <a:spLocks noChangeArrowheads="1"/>
          </p:cNvSpPr>
          <p:nvPr/>
        </p:nvSpPr>
        <p:spPr bwMode="blackWhite">
          <a:xfrm>
            <a:off x="714348" y="4231358"/>
            <a:ext cx="2345484" cy="493786"/>
          </a:xfrm>
          <a:prstGeom prst="roundRect">
            <a:avLst>
              <a:gd name="adj" fmla="val 9106"/>
            </a:avLst>
          </a:prstGeom>
          <a:solidFill>
            <a:schemeClr val="tx1">
              <a:lumMod val="40000"/>
              <a:lumOff val="60000"/>
            </a:schemeClr>
          </a:solidFill>
          <a:ln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en-US" altLang="ko-KR" sz="2200" b="1" dirty="0">
                <a:solidFill>
                  <a:schemeClr val="tx1">
                    <a:lumMod val="50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Web server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테이블 명세서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595BC44-A7DC-9397-E559-6F1BB756619A}"/>
              </a:ext>
            </a:extLst>
          </p:cNvPr>
          <p:cNvGraphicFramePr>
            <a:graphicFrameLocks noGrp="1"/>
          </p:cNvGraphicFramePr>
          <p:nvPr/>
        </p:nvGraphicFramePr>
        <p:xfrm>
          <a:off x="455728" y="1664652"/>
          <a:ext cx="3756232" cy="1495265"/>
        </p:xfrm>
        <a:graphic>
          <a:graphicData uri="http://schemas.openxmlformats.org/drawingml/2006/table">
            <a:tbl>
              <a:tblPr/>
              <a:tblGrid>
                <a:gridCol w="994584">
                  <a:extLst>
                    <a:ext uri="{9D8B030D-6E8A-4147-A177-3AD203B41FA5}">
                      <a16:colId xmlns:a16="http://schemas.microsoft.com/office/drawing/2014/main" val="1539024471"/>
                    </a:ext>
                  </a:extLst>
                </a:gridCol>
                <a:gridCol w="690412">
                  <a:extLst>
                    <a:ext uri="{9D8B030D-6E8A-4147-A177-3AD203B41FA5}">
                      <a16:colId xmlns:a16="http://schemas.microsoft.com/office/drawing/2014/main" val="2937452432"/>
                    </a:ext>
                  </a:extLst>
                </a:gridCol>
                <a:gridCol w="690412">
                  <a:extLst>
                    <a:ext uri="{9D8B030D-6E8A-4147-A177-3AD203B41FA5}">
                      <a16:colId xmlns:a16="http://schemas.microsoft.com/office/drawing/2014/main" val="3308813104"/>
                    </a:ext>
                  </a:extLst>
                </a:gridCol>
                <a:gridCol w="690412">
                  <a:extLst>
                    <a:ext uri="{9D8B030D-6E8A-4147-A177-3AD203B41FA5}">
                      <a16:colId xmlns:a16="http://schemas.microsoft.com/office/drawing/2014/main" val="1940508634"/>
                    </a:ext>
                  </a:extLst>
                </a:gridCol>
                <a:gridCol w="690412">
                  <a:extLst>
                    <a:ext uri="{9D8B030D-6E8A-4147-A177-3AD203B41FA5}">
                      <a16:colId xmlns:a16="http://schemas.microsoft.com/office/drawing/2014/main" val="1060385494"/>
                    </a:ext>
                  </a:extLst>
                </a:gridCol>
              </a:tblGrid>
              <a:tr h="22986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User</a:t>
                      </a:r>
                      <a:endParaRPr lang="en-US" sz="8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76469" marR="76469" marT="38234" marB="382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560308"/>
                  </a:ext>
                </a:extLst>
              </a:tr>
              <a:tr h="228907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테이블설명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사용자의 대한 테이블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76469" marR="76469" marT="38234" marB="382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796598"/>
                  </a:ext>
                </a:extLst>
              </a:tr>
              <a:tr h="18910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컬럼명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TYPE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LEN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KEY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NOT NULL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702678"/>
                  </a:ext>
                </a:extLst>
              </a:tr>
              <a:tr h="18910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USERID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PK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7703183"/>
                  </a:ext>
                </a:extLst>
              </a:tr>
              <a:tr h="18910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USERNAME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6804071"/>
                  </a:ext>
                </a:extLst>
              </a:tr>
              <a:tr h="18910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EMAIL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4361235"/>
                  </a:ext>
                </a:extLst>
              </a:tr>
              <a:tr h="18910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PASSWORD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INT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8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54" marR="47454" marT="13119" marB="131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1840373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11659F4-1905-5FA8-4501-F1FE67BE49F3}"/>
              </a:ext>
            </a:extLst>
          </p:cNvPr>
          <p:cNvGraphicFramePr>
            <a:graphicFrameLocks noGrp="1"/>
          </p:cNvGraphicFramePr>
          <p:nvPr/>
        </p:nvGraphicFramePr>
        <p:xfrm>
          <a:off x="455728" y="3289688"/>
          <a:ext cx="3756230" cy="1180561"/>
        </p:xfrm>
        <a:graphic>
          <a:graphicData uri="http://schemas.openxmlformats.org/drawingml/2006/table">
            <a:tbl>
              <a:tblPr/>
              <a:tblGrid>
                <a:gridCol w="1021042">
                  <a:extLst>
                    <a:ext uri="{9D8B030D-6E8A-4147-A177-3AD203B41FA5}">
                      <a16:colId xmlns:a16="http://schemas.microsoft.com/office/drawing/2014/main" val="2836091351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1279925415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2793723489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205195469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4240773567"/>
                    </a:ext>
                  </a:extLst>
                </a:gridCol>
              </a:tblGrid>
              <a:tr h="18590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Game</a:t>
                      </a:r>
                      <a:endParaRPr lang="en-US" sz="7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399" marR="67399" marT="33699" marB="336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361575"/>
                  </a:ext>
                </a:extLst>
              </a:tr>
              <a:tr h="1850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게임 종류에 대한 테이블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399" marR="67399" marT="33699" marB="336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659036"/>
                  </a:ext>
                </a:extLst>
              </a:tr>
              <a:tr h="18590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컬럼명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TYPE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LEN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KEY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9538792"/>
                  </a:ext>
                </a:extLst>
              </a:tr>
              <a:tr h="18590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GAMEID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524387"/>
                  </a:ext>
                </a:extLst>
              </a:tr>
              <a:tr h="18590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GAMENAME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2403166"/>
                  </a:ext>
                </a:extLst>
              </a:tr>
              <a:tr h="18590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DECRIPTIONGAME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TEXT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741" marR="47741" marT="13199" marB="1319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45154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A6B21BD-783D-E876-F9DF-007C464317E9}"/>
              </a:ext>
            </a:extLst>
          </p:cNvPr>
          <p:cNvGraphicFramePr>
            <a:graphicFrameLocks noGrp="1"/>
          </p:cNvGraphicFramePr>
          <p:nvPr/>
        </p:nvGraphicFramePr>
        <p:xfrm>
          <a:off x="455728" y="4618799"/>
          <a:ext cx="3756230" cy="1545027"/>
        </p:xfrm>
        <a:graphic>
          <a:graphicData uri="http://schemas.openxmlformats.org/drawingml/2006/table">
            <a:tbl>
              <a:tblPr/>
              <a:tblGrid>
                <a:gridCol w="1021042">
                  <a:extLst>
                    <a:ext uri="{9D8B030D-6E8A-4147-A177-3AD203B41FA5}">
                      <a16:colId xmlns:a16="http://schemas.microsoft.com/office/drawing/2014/main" val="1464685143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1755381312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3993620318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1061581583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1167719226"/>
                    </a:ext>
                  </a:extLst>
                </a:gridCol>
              </a:tblGrid>
              <a:tr h="18481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Game Progress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002" marR="67002" marT="33501" marB="3350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797482"/>
                  </a:ext>
                </a:extLst>
              </a:tr>
              <a:tr h="18393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게임 정보에 대한 테이블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002" marR="67002" marT="33501" marB="3350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134946"/>
                  </a:ext>
                </a:extLst>
              </a:tr>
              <a:tr h="18481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컬럼명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TYPE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LEN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KEY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3604710"/>
                  </a:ext>
                </a:extLst>
              </a:tr>
              <a:tr h="18481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PROGRESSID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INT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4889553"/>
                  </a:ext>
                </a:extLst>
              </a:tr>
              <a:tr h="18481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USERID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114971"/>
                  </a:ext>
                </a:extLst>
              </a:tr>
              <a:tr h="18481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GAMEID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199229"/>
                  </a:ext>
                </a:extLst>
              </a:tr>
              <a:tr h="18481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PUZZLE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939986"/>
                  </a:ext>
                </a:extLst>
              </a:tr>
              <a:tr h="18481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IS_SOLVED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BOOLEAN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425681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59F7961-3CCF-EFC1-FE7C-B5B537119F30}"/>
              </a:ext>
            </a:extLst>
          </p:cNvPr>
          <p:cNvGraphicFramePr>
            <a:graphicFrameLocks noGrp="1"/>
          </p:cNvGraphicFramePr>
          <p:nvPr/>
        </p:nvGraphicFramePr>
        <p:xfrm>
          <a:off x="4355976" y="1811032"/>
          <a:ext cx="3756230" cy="1258778"/>
        </p:xfrm>
        <a:graphic>
          <a:graphicData uri="http://schemas.openxmlformats.org/drawingml/2006/table">
            <a:tbl>
              <a:tblPr/>
              <a:tblGrid>
                <a:gridCol w="1021042">
                  <a:extLst>
                    <a:ext uri="{9D8B030D-6E8A-4147-A177-3AD203B41FA5}">
                      <a16:colId xmlns:a16="http://schemas.microsoft.com/office/drawing/2014/main" val="1753013158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1246328416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2367133592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3865546443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354875686"/>
                    </a:ext>
                  </a:extLst>
                </a:gridCol>
              </a:tblGrid>
              <a:tr h="18481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Puzzle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002" marR="67002" marT="33501" marB="3350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557703"/>
                  </a:ext>
                </a:extLst>
              </a:tr>
              <a:tr h="183931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단서에 대한 테이블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002" marR="67002" marT="33501" marB="3350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008382"/>
                  </a:ext>
                </a:extLst>
              </a:tr>
              <a:tr h="18481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컬럼명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TYPE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LEN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KEY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1916251"/>
                  </a:ext>
                </a:extLst>
              </a:tr>
              <a:tr h="18481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PUZZLEID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6556449"/>
                  </a:ext>
                </a:extLst>
              </a:tr>
              <a:tr h="18481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PUZZLENAME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7586997"/>
                  </a:ext>
                </a:extLst>
              </a:tr>
              <a:tr h="26819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DECRIPTIONPUZZLE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TEXT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0" marR="47460" marT="13121" marB="13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300209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0EBED4A-60B4-CE92-A3D3-DDAAD29F7269}"/>
              </a:ext>
            </a:extLst>
          </p:cNvPr>
          <p:cNvGraphicFramePr>
            <a:graphicFrameLocks noGrp="1"/>
          </p:cNvGraphicFramePr>
          <p:nvPr/>
        </p:nvGraphicFramePr>
        <p:xfrm>
          <a:off x="4355977" y="3240643"/>
          <a:ext cx="3756231" cy="1181913"/>
        </p:xfrm>
        <a:graphic>
          <a:graphicData uri="http://schemas.openxmlformats.org/drawingml/2006/table">
            <a:tbl>
              <a:tblPr/>
              <a:tblGrid>
                <a:gridCol w="1021043">
                  <a:extLst>
                    <a:ext uri="{9D8B030D-6E8A-4147-A177-3AD203B41FA5}">
                      <a16:colId xmlns:a16="http://schemas.microsoft.com/office/drawing/2014/main" val="2309084839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1237032450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254330260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2633475036"/>
                    </a:ext>
                  </a:extLst>
                </a:gridCol>
                <a:gridCol w="683797">
                  <a:extLst>
                    <a:ext uri="{9D8B030D-6E8A-4147-A177-3AD203B41FA5}">
                      <a16:colId xmlns:a16="http://schemas.microsoft.com/office/drawing/2014/main" val="3606005549"/>
                    </a:ext>
                  </a:extLst>
                </a:gridCol>
              </a:tblGrid>
              <a:tr h="18619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Puzzle Solution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502" marR="67502" marT="33751" marB="3375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4918062"/>
                  </a:ext>
                </a:extLst>
              </a:tr>
              <a:tr h="18530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단서 정보에 대한 테이블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502" marR="67502" marT="33751" marB="3375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004888"/>
                  </a:ext>
                </a:extLst>
              </a:tr>
              <a:tr h="18619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컬럼명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TYPE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LEN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KEY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8520589"/>
                  </a:ext>
                </a:extLst>
              </a:tr>
              <a:tr h="18619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SOLUTIONID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6815842"/>
                  </a:ext>
                </a:extLst>
              </a:tr>
              <a:tr h="18619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PUZZLEID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2068820"/>
                  </a:ext>
                </a:extLst>
              </a:tr>
              <a:tr h="18619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SOLUTION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TEXT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814" marR="47814" marT="13219" marB="13219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3081650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29C9637-8231-55D0-A62C-08CBD7DE3C66}"/>
              </a:ext>
            </a:extLst>
          </p:cNvPr>
          <p:cNvGraphicFramePr>
            <a:graphicFrameLocks noGrp="1"/>
          </p:cNvGraphicFramePr>
          <p:nvPr/>
        </p:nvGraphicFramePr>
        <p:xfrm>
          <a:off x="4355976" y="4589039"/>
          <a:ext cx="3756231" cy="1360241"/>
        </p:xfrm>
        <a:graphic>
          <a:graphicData uri="http://schemas.openxmlformats.org/drawingml/2006/table">
            <a:tbl>
              <a:tblPr/>
              <a:tblGrid>
                <a:gridCol w="942059">
                  <a:extLst>
                    <a:ext uri="{9D8B030D-6E8A-4147-A177-3AD203B41FA5}">
                      <a16:colId xmlns:a16="http://schemas.microsoft.com/office/drawing/2014/main" val="3114884486"/>
                    </a:ext>
                  </a:extLst>
                </a:gridCol>
                <a:gridCol w="703543">
                  <a:extLst>
                    <a:ext uri="{9D8B030D-6E8A-4147-A177-3AD203B41FA5}">
                      <a16:colId xmlns:a16="http://schemas.microsoft.com/office/drawing/2014/main" val="2480049808"/>
                    </a:ext>
                  </a:extLst>
                </a:gridCol>
                <a:gridCol w="703543">
                  <a:extLst>
                    <a:ext uri="{9D8B030D-6E8A-4147-A177-3AD203B41FA5}">
                      <a16:colId xmlns:a16="http://schemas.microsoft.com/office/drawing/2014/main" val="3138944087"/>
                    </a:ext>
                  </a:extLst>
                </a:gridCol>
                <a:gridCol w="703543">
                  <a:extLst>
                    <a:ext uri="{9D8B030D-6E8A-4147-A177-3AD203B41FA5}">
                      <a16:colId xmlns:a16="http://schemas.microsoft.com/office/drawing/2014/main" val="3241588571"/>
                    </a:ext>
                  </a:extLst>
                </a:gridCol>
                <a:gridCol w="703543">
                  <a:extLst>
                    <a:ext uri="{9D8B030D-6E8A-4147-A177-3AD203B41FA5}">
                      <a16:colId xmlns:a16="http://schemas.microsoft.com/office/drawing/2014/main" val="2958691191"/>
                    </a:ext>
                  </a:extLst>
                </a:gridCol>
              </a:tblGrid>
              <a:tr h="1848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Rank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004" marR="67004" marT="33502" marB="3350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14812"/>
                  </a:ext>
                </a:extLst>
              </a:tr>
              <a:tr h="183936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테이블설명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랭크에 대한 테이블 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7004" marR="67004" marT="33502" marB="3350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007441"/>
                  </a:ext>
                </a:extLst>
              </a:tr>
              <a:tr h="18482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컬럼명</a:t>
                      </a: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TYPE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LEN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KEY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NOT NULL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077988"/>
                  </a:ext>
                </a:extLst>
              </a:tr>
              <a:tr h="1848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RANKID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PK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877714"/>
                  </a:ext>
                </a:extLst>
              </a:tr>
              <a:tr h="1848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USERID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8952201"/>
                  </a:ext>
                </a:extLst>
              </a:tr>
              <a:tr h="1848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GAMEID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FK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Y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8584241"/>
                  </a:ext>
                </a:extLst>
              </a:tr>
              <a:tr h="18482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RANKING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VARCHAR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255</a:t>
                      </a:r>
                      <a:endParaRPr 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  <a:ea typeface="한컴바탕"/>
                        </a:rPr>
                        <a:t>N</a:t>
                      </a:r>
                      <a:endParaRPr lang="en-US" sz="7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47461" marR="47461" marT="13122" marB="1312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896035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클래스다이어그램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E35014A-C744-8B88-4B46-6EC91B3D3954}"/>
              </a:ext>
            </a:extLst>
          </p:cNvPr>
          <p:cNvGrpSpPr/>
          <p:nvPr/>
        </p:nvGrpSpPr>
        <p:grpSpPr>
          <a:xfrm>
            <a:off x="827584" y="836712"/>
            <a:ext cx="3528392" cy="1308117"/>
            <a:chOff x="251520" y="1672220"/>
            <a:chExt cx="2520280" cy="224261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11151B4-E706-D20E-F9DA-2D5799F9AF23}"/>
                </a:ext>
              </a:extLst>
            </p:cNvPr>
            <p:cNvSpPr/>
            <p:nvPr/>
          </p:nvSpPr>
          <p:spPr>
            <a:xfrm>
              <a:off x="251520" y="1672220"/>
              <a:ext cx="2520280" cy="31662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한컴바탕"/>
                </a:rPr>
                <a:t>User</a:t>
              </a:r>
              <a:endParaRPr lang="ko-KR" altLang="en-US" sz="1000" dirty="0">
                <a:solidFill>
                  <a:schemeClr val="tx1"/>
                </a:solidFill>
                <a:latin typeface="한컴바탕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559CAB5-0C87-E3DA-9543-E8C55E962296}"/>
                </a:ext>
              </a:extLst>
            </p:cNvPr>
            <p:cNvSpPr/>
            <p:nvPr/>
          </p:nvSpPr>
          <p:spPr>
            <a:xfrm>
              <a:off x="251520" y="1988840"/>
              <a:ext cx="2520280" cy="116044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userID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>
                  <a:solidFill>
                    <a:schemeClr val="tx1"/>
                  </a:solidFill>
                </a:rPr>
                <a:t>username: str</a:t>
              </a:r>
            </a:p>
            <a:p>
              <a:r>
                <a:rPr lang="en-US" altLang="ko-KR" sz="1000" dirty="0">
                  <a:solidFill>
                    <a:schemeClr val="tx1"/>
                  </a:solidFill>
                </a:rPr>
                <a:t>Email: str</a:t>
              </a:r>
            </a:p>
            <a:p>
              <a:r>
                <a:rPr lang="en-US" altLang="ko-KR" sz="1000" dirty="0">
                  <a:solidFill>
                    <a:schemeClr val="tx1"/>
                  </a:solidFill>
                </a:rPr>
                <a:t>Password: str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1A3AC4D-19A4-1411-9EB5-BFC7171DA97E}"/>
                </a:ext>
              </a:extLst>
            </p:cNvPr>
            <p:cNvSpPr/>
            <p:nvPr/>
          </p:nvSpPr>
          <p:spPr>
            <a:xfrm>
              <a:off x="251520" y="3150524"/>
              <a:ext cx="2520280" cy="764307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>
                  <a:solidFill>
                    <a:schemeClr val="tx1"/>
                  </a:solidFill>
                </a:rPr>
                <a:t>Register(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userName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str, email: str, password: str): </a:t>
              </a:r>
              <a:r>
                <a:rPr lang="ko-KR" altLang="en-US" sz="1000" dirty="0">
                  <a:solidFill>
                    <a:schemeClr val="tx1"/>
                  </a:solidFill>
                </a:rPr>
                <a:t>새 사용자 등록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en-US" altLang="ko-KR" sz="1000" dirty="0">
                  <a:solidFill>
                    <a:schemeClr val="tx1"/>
                  </a:solidFill>
                </a:rPr>
                <a:t>Login(username: str, password: str): </a:t>
              </a:r>
              <a:r>
                <a:rPr lang="ko-KR" altLang="en-US" sz="1000" dirty="0">
                  <a:solidFill>
                    <a:schemeClr val="tx1"/>
                  </a:solidFill>
                </a:rPr>
                <a:t>사용자 로그인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2D937F1-67D4-3328-3304-FD5177D66F96}"/>
              </a:ext>
            </a:extLst>
          </p:cNvPr>
          <p:cNvGrpSpPr/>
          <p:nvPr/>
        </p:nvGrpSpPr>
        <p:grpSpPr>
          <a:xfrm>
            <a:off x="827584" y="2420888"/>
            <a:ext cx="3528392" cy="1687299"/>
            <a:chOff x="251520" y="1672220"/>
            <a:chExt cx="2520280" cy="227631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9F657B9-EE4C-3E2D-52D2-430E93266CD2}"/>
                </a:ext>
              </a:extLst>
            </p:cNvPr>
            <p:cNvSpPr/>
            <p:nvPr/>
          </p:nvSpPr>
          <p:spPr>
            <a:xfrm>
              <a:off x="251520" y="1672220"/>
              <a:ext cx="2520280" cy="31662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한컴바탕"/>
                </a:rPr>
                <a:t>Game</a:t>
              </a:r>
              <a:endParaRPr lang="ko-KR" altLang="en-US" sz="1000" dirty="0">
                <a:solidFill>
                  <a:schemeClr val="tx1"/>
                </a:solidFill>
                <a:latin typeface="한컴바탕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350847F-0D51-75DA-ADCA-C2BB56EB9E22}"/>
                </a:ext>
              </a:extLst>
            </p:cNvPr>
            <p:cNvSpPr/>
            <p:nvPr/>
          </p:nvSpPr>
          <p:spPr>
            <a:xfrm>
              <a:off x="251520" y="1988840"/>
              <a:ext cx="2520280" cy="1026991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gameID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gameName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gameStatus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userID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puzzleID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526BC2E-BEC7-0F9A-D06B-BE32D22423FB}"/>
                </a:ext>
              </a:extLst>
            </p:cNvPr>
            <p:cNvSpPr/>
            <p:nvPr/>
          </p:nvSpPr>
          <p:spPr>
            <a:xfrm>
              <a:off x="251520" y="3015831"/>
              <a:ext cx="2520280" cy="93270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Start_game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userID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int, 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gameName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str): </a:t>
              </a:r>
              <a:r>
                <a:rPr lang="ko-KR" altLang="en-US" sz="1000" dirty="0">
                  <a:solidFill>
                    <a:schemeClr val="tx1"/>
                  </a:solidFill>
                </a:rPr>
                <a:t>새 게임 시작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Complete_game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gameID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</a:t>
              </a:r>
              <a:r>
                <a:rPr lang="ko-KR" altLang="en-US" sz="1000" dirty="0">
                  <a:solidFill>
                    <a:schemeClr val="tx1"/>
                  </a:solidFill>
                </a:rPr>
                <a:t> </a:t>
              </a:r>
              <a:r>
                <a:rPr lang="en-US" altLang="ko-KR" sz="1000" dirty="0">
                  <a:solidFill>
                    <a:schemeClr val="tx1"/>
                  </a:solidFill>
                </a:rPr>
                <a:t>int): </a:t>
              </a:r>
              <a:r>
                <a:rPr lang="ko-KR" altLang="en-US" sz="1000" dirty="0">
                  <a:solidFill>
                    <a:schemeClr val="tx1"/>
                  </a:solidFill>
                </a:rPr>
                <a:t>게임 완료 처리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Get_active_games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userID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int): </a:t>
              </a:r>
              <a:r>
                <a:rPr lang="ko-KR" altLang="en-US" sz="1000" dirty="0">
                  <a:solidFill>
                    <a:schemeClr val="tx1"/>
                  </a:solidFill>
                </a:rPr>
                <a:t>사용자의 진행 중인 게임 목록 가져오기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F7D84F2-A559-92A8-F99D-AC8AEB463F4D}"/>
              </a:ext>
            </a:extLst>
          </p:cNvPr>
          <p:cNvGrpSpPr/>
          <p:nvPr/>
        </p:nvGrpSpPr>
        <p:grpSpPr>
          <a:xfrm>
            <a:off x="827584" y="4427488"/>
            <a:ext cx="3528392" cy="1761329"/>
            <a:chOff x="251520" y="1672220"/>
            <a:chExt cx="2520280" cy="237618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BEF9123-5748-CF56-B77A-81276A9945A6}"/>
                </a:ext>
              </a:extLst>
            </p:cNvPr>
            <p:cNvSpPr/>
            <p:nvPr/>
          </p:nvSpPr>
          <p:spPr>
            <a:xfrm>
              <a:off x="251520" y="1672220"/>
              <a:ext cx="2520280" cy="31662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한컴바탕"/>
                </a:rPr>
                <a:t>Game Progress</a:t>
              </a:r>
              <a:endParaRPr lang="ko-KR" altLang="en-US" sz="1000" dirty="0">
                <a:solidFill>
                  <a:schemeClr val="tx1"/>
                </a:solidFill>
                <a:latin typeface="한컴바탕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DE85FF-C64C-B8F8-25A5-6039DBFDDD50}"/>
                </a:ext>
              </a:extLst>
            </p:cNvPr>
            <p:cNvSpPr/>
            <p:nvPr/>
          </p:nvSpPr>
          <p:spPr>
            <a:xfrm>
              <a:off x="251520" y="1988840"/>
              <a:ext cx="2520280" cy="1224137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progressID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gameID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userID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progressStatus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startTime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datetime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endTime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datetime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8291CF7-D98C-1775-B2AE-DDFF6D1724FD}"/>
                </a:ext>
              </a:extLst>
            </p:cNvPr>
            <p:cNvSpPr/>
            <p:nvPr/>
          </p:nvSpPr>
          <p:spPr>
            <a:xfrm>
              <a:off x="251520" y="3212978"/>
              <a:ext cx="2520280" cy="835427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Update_progress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gameID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int, 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progressStatus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str): </a:t>
              </a:r>
              <a:r>
                <a:rPr lang="ko-KR" altLang="en-US" sz="1000" dirty="0">
                  <a:solidFill>
                    <a:schemeClr val="tx1"/>
                  </a:solidFill>
                </a:rPr>
                <a:t>게임 진행 상태 업데이트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Get_game_progress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gameID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int, 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userID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int): </a:t>
              </a:r>
              <a:r>
                <a:rPr lang="ko-KR" altLang="en-US" sz="1000" dirty="0">
                  <a:solidFill>
                    <a:schemeClr val="tx1"/>
                  </a:solidFill>
                </a:rPr>
                <a:t>게임</a:t>
              </a:r>
              <a:r>
                <a:rPr lang="en-US" altLang="ko-KR" sz="1000" dirty="0">
                  <a:solidFill>
                    <a:schemeClr val="tx1"/>
                  </a:solidFill>
                </a:rPr>
                <a:t> </a:t>
              </a:r>
              <a:r>
                <a:rPr lang="ko-KR" altLang="en-US" sz="1000" dirty="0">
                  <a:solidFill>
                    <a:schemeClr val="tx1"/>
                  </a:solidFill>
                </a:rPr>
                <a:t>진행 상황 정보 가져오기</a:t>
              </a:r>
              <a:r>
                <a:rPr lang="en-US" altLang="ko-KR" sz="1000" dirty="0">
                  <a:solidFill>
                    <a:schemeClr val="tx1"/>
                  </a:solidFill>
                </a:rPr>
                <a:t> 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5B29142-4A60-C248-5414-434EEDF595D9}"/>
              </a:ext>
            </a:extLst>
          </p:cNvPr>
          <p:cNvGrpSpPr/>
          <p:nvPr/>
        </p:nvGrpSpPr>
        <p:grpSpPr>
          <a:xfrm>
            <a:off x="4860032" y="1052736"/>
            <a:ext cx="3528392" cy="1356612"/>
            <a:chOff x="251520" y="1672220"/>
            <a:chExt cx="2520280" cy="2325749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0ACCC03-D411-24C1-3D17-E8FF99E24E02}"/>
                </a:ext>
              </a:extLst>
            </p:cNvPr>
            <p:cNvSpPr/>
            <p:nvPr/>
          </p:nvSpPr>
          <p:spPr>
            <a:xfrm>
              <a:off x="251520" y="1672220"/>
              <a:ext cx="2520280" cy="31662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한컴바탕"/>
                </a:rPr>
                <a:t>Rank</a:t>
              </a:r>
              <a:endParaRPr lang="ko-KR" altLang="en-US" sz="1000" dirty="0">
                <a:solidFill>
                  <a:schemeClr val="tx1"/>
                </a:solidFill>
                <a:latin typeface="한컴바탕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EEB94AA-7703-6DD2-2123-AB4403F13B62}"/>
                </a:ext>
              </a:extLst>
            </p:cNvPr>
            <p:cNvSpPr/>
            <p:nvPr/>
          </p:nvSpPr>
          <p:spPr>
            <a:xfrm>
              <a:off x="251520" y="1988840"/>
              <a:ext cx="2520280" cy="848684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rankID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rankName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rankValue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D9449D8D-33BA-AC57-3ADB-73208FB5EDEE}"/>
                </a:ext>
              </a:extLst>
            </p:cNvPr>
            <p:cNvSpPr/>
            <p:nvPr/>
          </p:nvSpPr>
          <p:spPr>
            <a:xfrm>
              <a:off x="251520" y="2837524"/>
              <a:ext cx="2520280" cy="1160445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Get_rank_by_id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rankID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int): 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rankID</a:t>
              </a:r>
              <a:r>
                <a:rPr lang="ko-KR" altLang="en-US" sz="1000" dirty="0">
                  <a:solidFill>
                    <a:schemeClr val="tx1"/>
                  </a:solidFill>
                </a:rPr>
                <a:t>를 사용하여 순위정보 가져오기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Get_rank_by_name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rankName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str): 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rankName</a:t>
              </a:r>
              <a:r>
                <a:rPr lang="ko-KR" altLang="en-US" sz="1000" dirty="0">
                  <a:solidFill>
                    <a:schemeClr val="tx1"/>
                  </a:solidFill>
                </a:rPr>
                <a:t>을 사용하여 순위정보를 가져오기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DA3C9AC-EFBA-3F38-197C-DB5D162236EC}"/>
              </a:ext>
            </a:extLst>
          </p:cNvPr>
          <p:cNvGrpSpPr/>
          <p:nvPr/>
        </p:nvGrpSpPr>
        <p:grpSpPr>
          <a:xfrm>
            <a:off x="4860032" y="2760368"/>
            <a:ext cx="3528392" cy="1296144"/>
            <a:chOff x="251520" y="1672220"/>
            <a:chExt cx="2520280" cy="1748611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3C71E05-DA2F-2B05-B974-0956C72C8BDF}"/>
                </a:ext>
              </a:extLst>
            </p:cNvPr>
            <p:cNvSpPr/>
            <p:nvPr/>
          </p:nvSpPr>
          <p:spPr>
            <a:xfrm>
              <a:off x="251520" y="1672220"/>
              <a:ext cx="2520280" cy="31662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한컴바탕"/>
                </a:rPr>
                <a:t>Puzzle</a:t>
              </a:r>
              <a:endParaRPr lang="ko-KR" altLang="en-US" sz="1000" dirty="0">
                <a:solidFill>
                  <a:schemeClr val="tx1"/>
                </a:solidFill>
                <a:latin typeface="한컴바탕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63D5324-9A60-AFD1-90D9-BDE373AEE821}"/>
                </a:ext>
              </a:extLst>
            </p:cNvPr>
            <p:cNvSpPr/>
            <p:nvPr/>
          </p:nvSpPr>
          <p:spPr>
            <a:xfrm>
              <a:off x="251520" y="1988841"/>
              <a:ext cx="2520280" cy="854169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puzzleID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puzzleName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puzzleStatus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solutionID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C6442B2-650C-7AE9-5C28-52C7F3534D96}"/>
                </a:ext>
              </a:extLst>
            </p:cNvPr>
            <p:cNvSpPr/>
            <p:nvPr/>
          </p:nvSpPr>
          <p:spPr>
            <a:xfrm>
              <a:off x="251520" y="2843009"/>
              <a:ext cx="2520280" cy="577822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Create_puzzle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puzzleName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str): </a:t>
              </a:r>
              <a:r>
                <a:rPr lang="ko-KR" altLang="en-US" sz="1000" dirty="0">
                  <a:solidFill>
                    <a:schemeClr val="tx1"/>
                  </a:solidFill>
                </a:rPr>
                <a:t>새 퍼즐 생성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Get_puzzle_status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puzzleID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</a:t>
              </a:r>
              <a:r>
                <a:rPr lang="ko-KR" altLang="en-US" sz="1000" dirty="0">
                  <a:solidFill>
                    <a:schemeClr val="tx1"/>
                  </a:solidFill>
                </a:rPr>
                <a:t> </a:t>
              </a:r>
              <a:r>
                <a:rPr lang="en-US" altLang="ko-KR" sz="1000" dirty="0">
                  <a:solidFill>
                    <a:schemeClr val="tx1"/>
                  </a:solidFill>
                </a:rPr>
                <a:t>int):</a:t>
              </a:r>
              <a:r>
                <a:rPr lang="ko-KR" altLang="en-US" sz="1000" dirty="0">
                  <a:solidFill>
                    <a:schemeClr val="tx1"/>
                  </a:solidFill>
                </a:rPr>
                <a:t> 퍼즐의 현재 상태 가져오기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2F33431-AF52-4242-1EA9-4BFC8B6FE6CA}"/>
              </a:ext>
            </a:extLst>
          </p:cNvPr>
          <p:cNvGrpSpPr/>
          <p:nvPr/>
        </p:nvGrpSpPr>
        <p:grpSpPr>
          <a:xfrm>
            <a:off x="4860023" y="4434939"/>
            <a:ext cx="3528401" cy="1514341"/>
            <a:chOff x="251514" y="1672220"/>
            <a:chExt cx="2520286" cy="2143253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F36A776-B284-6E26-FE39-B12D48D533EC}"/>
                </a:ext>
              </a:extLst>
            </p:cNvPr>
            <p:cNvSpPr/>
            <p:nvPr/>
          </p:nvSpPr>
          <p:spPr>
            <a:xfrm>
              <a:off x="251520" y="1672220"/>
              <a:ext cx="2520280" cy="31662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한컴바탕"/>
                </a:rPr>
                <a:t>Puzzle</a:t>
              </a:r>
              <a:r>
                <a:rPr lang="ko-KR" altLang="en-US" sz="1000" dirty="0">
                  <a:solidFill>
                    <a:schemeClr val="tx1"/>
                  </a:solidFill>
                  <a:latin typeface="한컴바탕"/>
                </a:rPr>
                <a:t> </a:t>
              </a:r>
              <a:r>
                <a:rPr lang="en-US" altLang="ko-KR" sz="1000" dirty="0">
                  <a:solidFill>
                    <a:schemeClr val="tx1"/>
                  </a:solidFill>
                  <a:latin typeface="한컴바탕"/>
                </a:rPr>
                <a:t>Solution</a:t>
              </a:r>
              <a:endParaRPr lang="ko-KR" altLang="en-US" sz="1000" dirty="0">
                <a:solidFill>
                  <a:schemeClr val="tx1"/>
                </a:solidFill>
                <a:latin typeface="한컴바탕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FD54B46-950F-AEAE-1405-78EA06FCDFD1}"/>
                </a:ext>
              </a:extLst>
            </p:cNvPr>
            <p:cNvSpPr/>
            <p:nvPr/>
          </p:nvSpPr>
          <p:spPr>
            <a:xfrm>
              <a:off x="251520" y="1988840"/>
              <a:ext cx="2520280" cy="991206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solutionID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puzzleID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solutionText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</a:t>
              </a: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isSolved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bool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6893EF26-E6B5-EFAA-DAA0-E43CE78638E1}"/>
                </a:ext>
              </a:extLst>
            </p:cNvPr>
            <p:cNvSpPr/>
            <p:nvPr/>
          </p:nvSpPr>
          <p:spPr>
            <a:xfrm>
              <a:off x="251514" y="2980046"/>
              <a:ext cx="2520280" cy="835427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 err="1">
                  <a:solidFill>
                    <a:schemeClr val="tx1"/>
                  </a:solidFill>
                </a:rPr>
                <a:t>Submit_solution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puzzleID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 int, 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solutionText</a:t>
              </a:r>
              <a:r>
                <a:rPr lang="en-US" altLang="ko-KR" sz="1000" dirty="0">
                  <a:solidFill>
                    <a:schemeClr val="tx1"/>
                  </a:solidFill>
                </a:rPr>
                <a:t>: str): </a:t>
              </a:r>
              <a:r>
                <a:rPr lang="ko-KR" altLang="en-US" sz="1000" dirty="0">
                  <a:solidFill>
                    <a:schemeClr val="tx1"/>
                  </a:solidFill>
                </a:rPr>
                <a:t>퍼즐 해답 제출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en-US" altLang="ko-KR" sz="1000" dirty="0" err="1">
                  <a:solidFill>
                    <a:schemeClr val="tx1"/>
                  </a:solidFill>
                </a:rPr>
                <a:t>Check_solution</a:t>
              </a:r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puzzleID</a:t>
              </a:r>
              <a:r>
                <a:rPr lang="en-US" altLang="ko-KR" sz="1000" dirty="0">
                  <a:solidFill>
                    <a:schemeClr val="tx1"/>
                  </a:solidFill>
                </a:rPr>
                <a:t>:</a:t>
              </a:r>
              <a:r>
                <a:rPr lang="ko-KR" altLang="en-US" sz="1000" dirty="0">
                  <a:solidFill>
                    <a:schemeClr val="tx1"/>
                  </a:solidFill>
                </a:rPr>
                <a:t> </a:t>
              </a:r>
              <a:r>
                <a:rPr lang="en-US" altLang="ko-KR" sz="1000" dirty="0">
                  <a:solidFill>
                    <a:schemeClr val="tx1"/>
                  </a:solidFill>
                </a:rPr>
                <a:t>int,</a:t>
              </a:r>
              <a:r>
                <a:rPr lang="ko-KR" altLang="en-US" sz="1000" dirty="0">
                  <a:solidFill>
                    <a:schemeClr val="tx1"/>
                  </a:solidFill>
                </a:rPr>
                <a:t> 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solutionText</a:t>
              </a:r>
              <a:r>
                <a:rPr lang="en-US" altLang="ko-KR" sz="1000" dirty="0">
                  <a:solidFill>
                    <a:schemeClr val="tx1"/>
                  </a:solidFill>
                </a:rPr>
                <a:t>:</a:t>
              </a:r>
              <a:r>
                <a:rPr lang="ko-KR" altLang="en-US" sz="1000" dirty="0">
                  <a:solidFill>
                    <a:schemeClr val="tx1"/>
                  </a:solidFill>
                </a:rPr>
                <a:t> </a:t>
              </a:r>
              <a:r>
                <a:rPr lang="en-US" altLang="ko-KR" sz="1000" dirty="0">
                  <a:solidFill>
                    <a:schemeClr val="tx1"/>
                  </a:solidFill>
                </a:rPr>
                <a:t>str):</a:t>
              </a:r>
              <a:r>
                <a:rPr lang="ko-KR" altLang="en-US" sz="1000" dirty="0">
                  <a:solidFill>
                    <a:schemeClr val="tx1"/>
                  </a:solidFill>
                </a:rPr>
                <a:t> 퍼즐 해답 확인</a:t>
              </a:r>
            </a:p>
          </p:txBody>
        </p:sp>
      </p:grp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CFE709CA-B552-AAF8-CE12-08EFF34C0766}"/>
              </a:ext>
            </a:extLst>
          </p:cNvPr>
          <p:cNvCxnSpPr>
            <a:stCxn id="8" idx="2"/>
            <a:endCxn id="11" idx="0"/>
          </p:cNvCxnSpPr>
          <p:nvPr/>
        </p:nvCxnSpPr>
        <p:spPr>
          <a:xfrm>
            <a:off x="2591780" y="2144829"/>
            <a:ext cx="0" cy="276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22D39F75-4CB8-99F7-6923-D54D59C7FC5B}"/>
              </a:ext>
            </a:extLst>
          </p:cNvPr>
          <p:cNvCxnSpPr>
            <a:stCxn id="13" idx="2"/>
            <a:endCxn id="15" idx="0"/>
          </p:cNvCxnSpPr>
          <p:nvPr/>
        </p:nvCxnSpPr>
        <p:spPr>
          <a:xfrm>
            <a:off x="2591780" y="4108187"/>
            <a:ext cx="0" cy="3193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2A3C63FA-E26C-5DF7-B589-72ACC0A282FE}"/>
              </a:ext>
            </a:extLst>
          </p:cNvPr>
          <p:cNvCxnSpPr>
            <a:stCxn id="21" idx="2"/>
            <a:endCxn id="23" idx="0"/>
          </p:cNvCxnSpPr>
          <p:nvPr/>
        </p:nvCxnSpPr>
        <p:spPr>
          <a:xfrm>
            <a:off x="6624228" y="2409348"/>
            <a:ext cx="0" cy="3510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2BCED5A9-0060-FCAD-1D90-BFD72234292A}"/>
              </a:ext>
            </a:extLst>
          </p:cNvPr>
          <p:cNvCxnSpPr>
            <a:stCxn id="25" idx="2"/>
            <a:endCxn id="27" idx="0"/>
          </p:cNvCxnSpPr>
          <p:nvPr/>
        </p:nvCxnSpPr>
        <p:spPr>
          <a:xfrm>
            <a:off x="6624228" y="4056512"/>
            <a:ext cx="0" cy="3784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>
            <a:cxnSpLocks/>
          </p:cNvCxnSpPr>
          <p:nvPr/>
        </p:nvCxnSpPr>
        <p:spPr bwMode="auto">
          <a:xfrm>
            <a:off x="539552" y="1957995"/>
            <a:ext cx="0" cy="131735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7" name="직선 연결선 36"/>
          <p:cNvCxnSpPr>
            <a:cxnSpLocks/>
            <a:stCxn id="47" idx="1"/>
          </p:cNvCxnSpPr>
          <p:nvPr/>
        </p:nvCxnSpPr>
        <p:spPr bwMode="auto">
          <a:xfrm flipH="1">
            <a:off x="534701" y="2764507"/>
            <a:ext cx="364891" cy="3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2" name="직선 연결선 51"/>
          <p:cNvCxnSpPr>
            <a:cxnSpLocks/>
          </p:cNvCxnSpPr>
          <p:nvPr/>
        </p:nvCxnSpPr>
        <p:spPr bwMode="auto">
          <a:xfrm>
            <a:off x="6905260" y="4408264"/>
            <a:ext cx="0" cy="47745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 bwMode="auto">
          <a:xfrm flipH="1">
            <a:off x="6891302" y="4912320"/>
            <a:ext cx="36004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 bwMode="auto">
          <a:xfrm flipH="1">
            <a:off x="539552" y="3282987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2" name="직선 연결선 91"/>
          <p:cNvCxnSpPr>
            <a:cxnSpLocks/>
          </p:cNvCxnSpPr>
          <p:nvPr/>
        </p:nvCxnSpPr>
        <p:spPr bwMode="auto">
          <a:xfrm>
            <a:off x="610962" y="4005064"/>
            <a:ext cx="0" cy="892944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 bwMode="auto">
          <a:xfrm flipH="1">
            <a:off x="606708" y="4393952"/>
            <a:ext cx="36004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2" name="직선 연결선 111"/>
          <p:cNvCxnSpPr/>
          <p:nvPr/>
        </p:nvCxnSpPr>
        <p:spPr bwMode="auto">
          <a:xfrm flipH="1">
            <a:off x="539552" y="2274875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2" name="직선 연결선 121"/>
          <p:cNvCxnSpPr/>
          <p:nvPr/>
        </p:nvCxnSpPr>
        <p:spPr bwMode="auto">
          <a:xfrm flipH="1">
            <a:off x="606708" y="4898008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(1/10)</a:t>
            </a:r>
            <a:endParaRPr lang="ko-KR" altLang="en-US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8" name="모서리가 둥근 직사각형 7"/>
          <p:cNvSpPr/>
          <p:nvPr/>
        </p:nvSpPr>
        <p:spPr bwMode="auto">
          <a:xfrm>
            <a:off x="323528" y="1484784"/>
            <a:ext cx="1080120" cy="474464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Main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5" name="모서리가 둥근 직사각형 44"/>
          <p:cNvSpPr/>
          <p:nvPr/>
        </p:nvSpPr>
        <p:spPr bwMode="auto">
          <a:xfrm>
            <a:off x="899592" y="2058851"/>
            <a:ext cx="1080120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Login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7" name="모서리가 둥근 직사각형 46"/>
          <p:cNvSpPr/>
          <p:nvPr/>
        </p:nvSpPr>
        <p:spPr bwMode="auto">
          <a:xfrm>
            <a:off x="899592" y="2562907"/>
            <a:ext cx="1084972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Register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51" name="모서리가 둥근 직사각형 50"/>
          <p:cNvSpPr/>
          <p:nvPr/>
        </p:nvSpPr>
        <p:spPr bwMode="auto">
          <a:xfrm>
            <a:off x="6603270" y="4077072"/>
            <a:ext cx="1084969" cy="474464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Rank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 bwMode="auto">
          <a:xfrm>
            <a:off x="7251341" y="4696295"/>
            <a:ext cx="1569131" cy="66937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View Users' Rankings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87" name="모서리가 둥근 직사각형 86"/>
          <p:cNvSpPr/>
          <p:nvPr/>
        </p:nvSpPr>
        <p:spPr bwMode="auto">
          <a:xfrm>
            <a:off x="899591" y="3066963"/>
            <a:ext cx="1177035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List(</a:t>
            </a:r>
            <a:r>
              <a:rPr lang="ko-KR" altLang="en-US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예정</a:t>
            </a: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)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89" name="모서리가 둥근 직사각형 88"/>
          <p:cNvSpPr/>
          <p:nvPr/>
        </p:nvSpPr>
        <p:spPr bwMode="auto">
          <a:xfrm>
            <a:off x="390684" y="3579327"/>
            <a:ext cx="1080120" cy="474464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Setting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90" name="모서리가 둥근 직사각형 89"/>
          <p:cNvSpPr/>
          <p:nvPr/>
        </p:nvSpPr>
        <p:spPr bwMode="auto">
          <a:xfrm>
            <a:off x="966748" y="4177928"/>
            <a:ext cx="1080120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Volume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91" name="모서리가 둥근 직사각형 90"/>
          <p:cNvSpPr/>
          <p:nvPr/>
        </p:nvSpPr>
        <p:spPr bwMode="auto">
          <a:xfrm>
            <a:off x="961896" y="4681984"/>
            <a:ext cx="1080120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Turn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037AAE82-108D-9F74-5F54-9F92CE5B33A8}"/>
              </a:ext>
            </a:extLst>
          </p:cNvPr>
          <p:cNvCxnSpPr>
            <a:cxnSpLocks/>
          </p:cNvCxnSpPr>
          <p:nvPr/>
        </p:nvCxnSpPr>
        <p:spPr bwMode="auto">
          <a:xfrm flipH="1">
            <a:off x="2406909" y="1957995"/>
            <a:ext cx="4851" cy="288231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368A2E85-BC6D-E303-0ABF-8025154A6477}"/>
              </a:ext>
            </a:extLst>
          </p:cNvPr>
          <p:cNvCxnSpPr>
            <a:cxnSpLocks/>
            <a:stCxn id="25" idx="1"/>
          </p:cNvCxnSpPr>
          <p:nvPr/>
        </p:nvCxnSpPr>
        <p:spPr bwMode="auto">
          <a:xfrm flipH="1">
            <a:off x="2406909" y="2764507"/>
            <a:ext cx="364891" cy="3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794C4A6-A99F-7561-6665-866CB8F46E71}"/>
              </a:ext>
            </a:extLst>
          </p:cNvPr>
          <p:cNvCxnSpPr/>
          <p:nvPr/>
        </p:nvCxnSpPr>
        <p:spPr bwMode="auto">
          <a:xfrm flipH="1">
            <a:off x="2411760" y="3282987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DDAF0AE-8B30-FDD7-0595-B7EA03993F7D}"/>
              </a:ext>
            </a:extLst>
          </p:cNvPr>
          <p:cNvCxnSpPr/>
          <p:nvPr/>
        </p:nvCxnSpPr>
        <p:spPr bwMode="auto">
          <a:xfrm flipH="1">
            <a:off x="2411760" y="2274875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2" name="모서리가 둥근 직사각형 7">
            <a:extLst>
              <a:ext uri="{FF2B5EF4-FFF2-40B4-BE49-F238E27FC236}">
                <a16:creationId xmlns:a16="http://schemas.microsoft.com/office/drawing/2014/main" id="{FB4A2A35-EBFF-6803-F7B5-AC807FF2B933}"/>
              </a:ext>
            </a:extLst>
          </p:cNvPr>
          <p:cNvSpPr/>
          <p:nvPr/>
        </p:nvSpPr>
        <p:spPr bwMode="auto">
          <a:xfrm>
            <a:off x="2195736" y="1484784"/>
            <a:ext cx="1080120" cy="474464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Menu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3" name="모서리가 둥근 직사각형 44">
            <a:extLst>
              <a:ext uri="{FF2B5EF4-FFF2-40B4-BE49-F238E27FC236}">
                <a16:creationId xmlns:a16="http://schemas.microsoft.com/office/drawing/2014/main" id="{C56753CD-5F20-296B-C057-5FD13CD162BA}"/>
              </a:ext>
            </a:extLst>
          </p:cNvPr>
          <p:cNvSpPr/>
          <p:nvPr/>
        </p:nvSpPr>
        <p:spPr bwMode="auto">
          <a:xfrm>
            <a:off x="2771800" y="2058851"/>
            <a:ext cx="1080120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Start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5" name="모서리가 둥근 직사각형 46">
            <a:extLst>
              <a:ext uri="{FF2B5EF4-FFF2-40B4-BE49-F238E27FC236}">
                <a16:creationId xmlns:a16="http://schemas.microsoft.com/office/drawing/2014/main" id="{1218A402-0584-DA8F-A1A6-96E02F3B8B27}"/>
              </a:ext>
            </a:extLst>
          </p:cNvPr>
          <p:cNvSpPr/>
          <p:nvPr/>
        </p:nvSpPr>
        <p:spPr bwMode="auto">
          <a:xfrm>
            <a:off x="2771800" y="2562907"/>
            <a:ext cx="1084972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Setting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7" name="모서리가 둥근 직사각형 86">
            <a:extLst>
              <a:ext uri="{FF2B5EF4-FFF2-40B4-BE49-F238E27FC236}">
                <a16:creationId xmlns:a16="http://schemas.microsoft.com/office/drawing/2014/main" id="{DC2C2DC6-43FE-B9DC-E687-02A89CC43D5E}"/>
              </a:ext>
            </a:extLst>
          </p:cNvPr>
          <p:cNvSpPr/>
          <p:nvPr/>
        </p:nvSpPr>
        <p:spPr bwMode="auto">
          <a:xfrm>
            <a:off x="2771800" y="3066963"/>
            <a:ext cx="1075866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modify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7078543A-D952-CB61-9A87-47AA397E8AF1}"/>
              </a:ext>
            </a:extLst>
          </p:cNvPr>
          <p:cNvCxnSpPr/>
          <p:nvPr/>
        </p:nvCxnSpPr>
        <p:spPr bwMode="auto">
          <a:xfrm flipH="1">
            <a:off x="2420866" y="4826000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0" name="모서리가 둥근 직사각형 86">
            <a:extLst>
              <a:ext uri="{FF2B5EF4-FFF2-40B4-BE49-F238E27FC236}">
                <a16:creationId xmlns:a16="http://schemas.microsoft.com/office/drawing/2014/main" id="{CBF19FE1-9FCF-4736-D1CE-F0AD80072874}"/>
              </a:ext>
            </a:extLst>
          </p:cNvPr>
          <p:cNvSpPr/>
          <p:nvPr/>
        </p:nvSpPr>
        <p:spPr bwMode="auto">
          <a:xfrm>
            <a:off x="2780906" y="4609976"/>
            <a:ext cx="1075866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Logout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C3C97951-24B7-9388-EF2C-2072A4345CD0}"/>
              </a:ext>
            </a:extLst>
          </p:cNvPr>
          <p:cNvCxnSpPr/>
          <p:nvPr/>
        </p:nvCxnSpPr>
        <p:spPr bwMode="auto">
          <a:xfrm flipH="1">
            <a:off x="2411162" y="3785790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0" name="모서리가 둥근 직사각형 86">
            <a:extLst>
              <a:ext uri="{FF2B5EF4-FFF2-40B4-BE49-F238E27FC236}">
                <a16:creationId xmlns:a16="http://schemas.microsoft.com/office/drawing/2014/main" id="{788AEF55-0D71-9916-0462-B1B57B82B85E}"/>
              </a:ext>
            </a:extLst>
          </p:cNvPr>
          <p:cNvSpPr/>
          <p:nvPr/>
        </p:nvSpPr>
        <p:spPr bwMode="auto">
          <a:xfrm>
            <a:off x="2771202" y="3569766"/>
            <a:ext cx="1075866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A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bout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D8D3EE47-FD6B-A318-EC40-7FFC090D44F4}"/>
              </a:ext>
            </a:extLst>
          </p:cNvPr>
          <p:cNvCxnSpPr>
            <a:cxnSpLocks/>
          </p:cNvCxnSpPr>
          <p:nvPr/>
        </p:nvCxnSpPr>
        <p:spPr bwMode="auto">
          <a:xfrm>
            <a:off x="4283968" y="1959248"/>
            <a:ext cx="15045" cy="236269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3D5B80E9-A6A2-FF38-B769-DBEC114FCAA9}"/>
              </a:ext>
            </a:extLst>
          </p:cNvPr>
          <p:cNvCxnSpPr>
            <a:cxnSpLocks/>
            <a:stCxn id="73" idx="1"/>
          </p:cNvCxnSpPr>
          <p:nvPr/>
        </p:nvCxnSpPr>
        <p:spPr bwMode="auto">
          <a:xfrm flipH="1">
            <a:off x="4294162" y="2766504"/>
            <a:ext cx="364891" cy="3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14963029-0D95-08B3-8FD4-A8C77EC43F25}"/>
              </a:ext>
            </a:extLst>
          </p:cNvPr>
          <p:cNvCxnSpPr/>
          <p:nvPr/>
        </p:nvCxnSpPr>
        <p:spPr bwMode="auto">
          <a:xfrm flipH="1">
            <a:off x="4299013" y="3817888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954CB5B7-47C3-3920-E897-945601A729C1}"/>
              </a:ext>
            </a:extLst>
          </p:cNvPr>
          <p:cNvCxnSpPr/>
          <p:nvPr/>
        </p:nvCxnSpPr>
        <p:spPr bwMode="auto">
          <a:xfrm flipH="1">
            <a:off x="4299013" y="2276872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1" name="모서리가 둥근 직사각형 7">
            <a:extLst>
              <a:ext uri="{FF2B5EF4-FFF2-40B4-BE49-F238E27FC236}">
                <a16:creationId xmlns:a16="http://schemas.microsoft.com/office/drawing/2014/main" id="{9894EF56-DD34-417A-1F54-2EBE450CDEB9}"/>
              </a:ext>
            </a:extLst>
          </p:cNvPr>
          <p:cNvSpPr/>
          <p:nvPr/>
        </p:nvSpPr>
        <p:spPr bwMode="auto">
          <a:xfrm>
            <a:off x="4082989" y="1484784"/>
            <a:ext cx="1080120" cy="474464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User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2" name="모서리가 둥근 직사각형 44">
            <a:extLst>
              <a:ext uri="{FF2B5EF4-FFF2-40B4-BE49-F238E27FC236}">
                <a16:creationId xmlns:a16="http://schemas.microsoft.com/office/drawing/2014/main" id="{662B8FC7-3309-966A-332E-847766601043}"/>
              </a:ext>
            </a:extLst>
          </p:cNvPr>
          <p:cNvSpPr/>
          <p:nvPr/>
        </p:nvSpPr>
        <p:spPr bwMode="auto">
          <a:xfrm>
            <a:off x="4659053" y="2060848"/>
            <a:ext cx="1075866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Move</a:t>
            </a:r>
          </a:p>
        </p:txBody>
      </p:sp>
      <p:sp>
        <p:nvSpPr>
          <p:cNvPr id="73" name="모서리가 둥근 직사각형 46">
            <a:extLst>
              <a:ext uri="{FF2B5EF4-FFF2-40B4-BE49-F238E27FC236}">
                <a16:creationId xmlns:a16="http://schemas.microsoft.com/office/drawing/2014/main" id="{758B88B1-E9D2-48BD-3B19-4FE7A56AC392}"/>
              </a:ext>
            </a:extLst>
          </p:cNvPr>
          <p:cNvSpPr/>
          <p:nvPr/>
        </p:nvSpPr>
        <p:spPr bwMode="auto">
          <a:xfrm>
            <a:off x="4659053" y="2564904"/>
            <a:ext cx="1084969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Turn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4" name="모서리가 둥근 직사각형 86">
            <a:extLst>
              <a:ext uri="{FF2B5EF4-FFF2-40B4-BE49-F238E27FC236}">
                <a16:creationId xmlns:a16="http://schemas.microsoft.com/office/drawing/2014/main" id="{D3909FAA-6A5A-CF1E-55F9-F5763F3ECFB6}"/>
              </a:ext>
            </a:extLst>
          </p:cNvPr>
          <p:cNvSpPr/>
          <p:nvPr/>
        </p:nvSpPr>
        <p:spPr bwMode="auto">
          <a:xfrm>
            <a:off x="4659052" y="3601864"/>
            <a:ext cx="1904424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Grab the Object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0A9BDEB9-609E-E435-98B7-DCC2C86FE584}"/>
              </a:ext>
            </a:extLst>
          </p:cNvPr>
          <p:cNvCxnSpPr/>
          <p:nvPr/>
        </p:nvCxnSpPr>
        <p:spPr bwMode="auto">
          <a:xfrm flipH="1">
            <a:off x="4299013" y="4321944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9" name="모서리가 둥근 직사각형 86">
            <a:extLst>
              <a:ext uri="{FF2B5EF4-FFF2-40B4-BE49-F238E27FC236}">
                <a16:creationId xmlns:a16="http://schemas.microsoft.com/office/drawing/2014/main" id="{23EA44D8-6DCB-D092-8B58-A89B5DBB8BC8}"/>
              </a:ext>
            </a:extLst>
          </p:cNvPr>
          <p:cNvSpPr/>
          <p:nvPr/>
        </p:nvSpPr>
        <p:spPr bwMode="auto">
          <a:xfrm>
            <a:off x="4659052" y="4105920"/>
            <a:ext cx="1893635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Poke the Object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8893A4EF-6A45-C331-4991-9887FE2A7EDF}"/>
              </a:ext>
            </a:extLst>
          </p:cNvPr>
          <p:cNvCxnSpPr/>
          <p:nvPr/>
        </p:nvCxnSpPr>
        <p:spPr bwMode="auto">
          <a:xfrm flipH="1">
            <a:off x="6588224" y="2722508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3" name="모서리가 둥근 직사각형 7">
            <a:extLst>
              <a:ext uri="{FF2B5EF4-FFF2-40B4-BE49-F238E27FC236}">
                <a16:creationId xmlns:a16="http://schemas.microsoft.com/office/drawing/2014/main" id="{00AB2740-E6DE-5BB0-4F81-997A5C3A97D9}"/>
              </a:ext>
            </a:extLst>
          </p:cNvPr>
          <p:cNvSpPr/>
          <p:nvPr/>
        </p:nvSpPr>
        <p:spPr bwMode="auto">
          <a:xfrm>
            <a:off x="6372200" y="1932417"/>
            <a:ext cx="1080120" cy="474464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Clue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97" name="모서리가 둥근 직사각형 44">
            <a:extLst>
              <a:ext uri="{FF2B5EF4-FFF2-40B4-BE49-F238E27FC236}">
                <a16:creationId xmlns:a16="http://schemas.microsoft.com/office/drawing/2014/main" id="{1A3DA170-CE9C-E96F-0FF0-EC2B9E528D2B}"/>
              </a:ext>
            </a:extLst>
          </p:cNvPr>
          <p:cNvSpPr/>
          <p:nvPr/>
        </p:nvSpPr>
        <p:spPr bwMode="auto">
          <a:xfrm>
            <a:off x="6948263" y="2506484"/>
            <a:ext cx="1959577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 err="1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Chage</a:t>
            </a:r>
            <a:r>
              <a:rPr lang="ko-KR" altLang="en-US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the stone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5A5021FD-9997-48F2-E220-6FB1F240860E}"/>
              </a:ext>
            </a:extLst>
          </p:cNvPr>
          <p:cNvCxnSpPr>
            <a:cxnSpLocks/>
          </p:cNvCxnSpPr>
          <p:nvPr/>
        </p:nvCxnSpPr>
        <p:spPr bwMode="auto">
          <a:xfrm>
            <a:off x="6603429" y="2353117"/>
            <a:ext cx="0" cy="13927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946855CC-CBAB-81E2-B099-864D79AAE4CF}"/>
              </a:ext>
            </a:extLst>
          </p:cNvPr>
          <p:cNvCxnSpPr/>
          <p:nvPr/>
        </p:nvCxnSpPr>
        <p:spPr bwMode="auto">
          <a:xfrm flipH="1">
            <a:off x="6588224" y="3227817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2" name="모서리가 둥근 직사각형 44">
            <a:extLst>
              <a:ext uri="{FF2B5EF4-FFF2-40B4-BE49-F238E27FC236}">
                <a16:creationId xmlns:a16="http://schemas.microsoft.com/office/drawing/2014/main" id="{C4BD2ABD-9BBC-05EF-3E9A-F4B372D2E7A0}"/>
              </a:ext>
            </a:extLst>
          </p:cNvPr>
          <p:cNvSpPr/>
          <p:nvPr/>
        </p:nvSpPr>
        <p:spPr bwMode="auto">
          <a:xfrm>
            <a:off x="6948262" y="3011793"/>
            <a:ext cx="1959579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Find t</a:t>
            </a: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he energy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AA2948E6-C6FC-7406-CD61-2C6FB795F6D0}"/>
              </a:ext>
            </a:extLst>
          </p:cNvPr>
          <p:cNvCxnSpPr/>
          <p:nvPr/>
        </p:nvCxnSpPr>
        <p:spPr bwMode="auto">
          <a:xfrm flipH="1">
            <a:off x="6588224" y="3745880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4" name="모서리가 둥근 직사각형 44">
            <a:extLst>
              <a:ext uri="{FF2B5EF4-FFF2-40B4-BE49-F238E27FC236}">
                <a16:creationId xmlns:a16="http://schemas.microsoft.com/office/drawing/2014/main" id="{03B9C10D-C073-A619-A856-D3FA43A921CC}"/>
              </a:ext>
            </a:extLst>
          </p:cNvPr>
          <p:cNvSpPr/>
          <p:nvPr/>
        </p:nvSpPr>
        <p:spPr bwMode="auto">
          <a:xfrm>
            <a:off x="6948262" y="3529856"/>
            <a:ext cx="2088233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Drive to the portal</a:t>
            </a:r>
          </a:p>
        </p:txBody>
      </p: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ED1906CD-CA1E-55CB-C481-83F70436A613}"/>
              </a:ext>
            </a:extLst>
          </p:cNvPr>
          <p:cNvCxnSpPr>
            <a:cxnSpLocks/>
          </p:cNvCxnSpPr>
          <p:nvPr/>
        </p:nvCxnSpPr>
        <p:spPr bwMode="auto">
          <a:xfrm flipH="1">
            <a:off x="6803652" y="5884554"/>
            <a:ext cx="4254" cy="38888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5D22DBFD-AFE4-46FE-A700-AADD5059DE12}"/>
              </a:ext>
            </a:extLst>
          </p:cNvPr>
          <p:cNvCxnSpPr/>
          <p:nvPr/>
        </p:nvCxnSpPr>
        <p:spPr bwMode="auto">
          <a:xfrm flipH="1">
            <a:off x="6803652" y="6273442"/>
            <a:ext cx="36004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9" name="모서리가 둥근 직사각형 88">
            <a:extLst>
              <a:ext uri="{FF2B5EF4-FFF2-40B4-BE49-F238E27FC236}">
                <a16:creationId xmlns:a16="http://schemas.microsoft.com/office/drawing/2014/main" id="{4A6213AE-87AB-0630-6E46-35F2C8910626}"/>
              </a:ext>
            </a:extLst>
          </p:cNvPr>
          <p:cNvSpPr/>
          <p:nvPr/>
        </p:nvSpPr>
        <p:spPr bwMode="auto">
          <a:xfrm>
            <a:off x="6587628" y="5458817"/>
            <a:ext cx="1080120" cy="474464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List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10" name="모서리가 둥근 직사각형 89">
            <a:extLst>
              <a:ext uri="{FF2B5EF4-FFF2-40B4-BE49-F238E27FC236}">
                <a16:creationId xmlns:a16="http://schemas.microsoft.com/office/drawing/2014/main" id="{EECAF8AA-F63D-905E-E9A1-F398E3BB07D3}"/>
              </a:ext>
            </a:extLst>
          </p:cNvPr>
          <p:cNvSpPr/>
          <p:nvPr/>
        </p:nvSpPr>
        <p:spPr bwMode="auto">
          <a:xfrm>
            <a:off x="7163691" y="6057417"/>
            <a:ext cx="1584773" cy="61194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Member management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A19B4B1-184F-061B-1E7E-A1D23C350F35}"/>
              </a:ext>
            </a:extLst>
          </p:cNvPr>
          <p:cNvCxnSpPr>
            <a:cxnSpLocks/>
            <a:stCxn id="5" idx="1"/>
          </p:cNvCxnSpPr>
          <p:nvPr/>
        </p:nvCxnSpPr>
        <p:spPr bwMode="auto">
          <a:xfrm flipH="1">
            <a:off x="4283968" y="3299408"/>
            <a:ext cx="364891" cy="3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" name="모서리가 둥근 직사각형 46">
            <a:extLst>
              <a:ext uri="{FF2B5EF4-FFF2-40B4-BE49-F238E27FC236}">
                <a16:creationId xmlns:a16="http://schemas.microsoft.com/office/drawing/2014/main" id="{7FEB6BF9-8D77-A290-568F-1DE034745154}"/>
              </a:ext>
            </a:extLst>
          </p:cNvPr>
          <p:cNvSpPr/>
          <p:nvPr/>
        </p:nvSpPr>
        <p:spPr bwMode="auto">
          <a:xfrm>
            <a:off x="4648859" y="3097808"/>
            <a:ext cx="1084969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Teleport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5FC7FB6-5A44-282D-F790-5C8F2C3345BE}"/>
              </a:ext>
            </a:extLst>
          </p:cNvPr>
          <p:cNvCxnSpPr/>
          <p:nvPr/>
        </p:nvCxnSpPr>
        <p:spPr bwMode="auto">
          <a:xfrm flipH="1">
            <a:off x="2411760" y="4293096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모서리가 둥근 직사각형 86">
            <a:extLst>
              <a:ext uri="{FF2B5EF4-FFF2-40B4-BE49-F238E27FC236}">
                <a16:creationId xmlns:a16="http://schemas.microsoft.com/office/drawing/2014/main" id="{835725CA-FC35-B284-8FE2-20DC40A50A6F}"/>
              </a:ext>
            </a:extLst>
          </p:cNvPr>
          <p:cNvSpPr/>
          <p:nvPr/>
        </p:nvSpPr>
        <p:spPr bwMode="auto">
          <a:xfrm>
            <a:off x="2771800" y="4077072"/>
            <a:ext cx="1075866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Rank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4F399F-90F0-B483-20CB-C7EB9BCE6C10}"/>
              </a:ext>
            </a:extLst>
          </p:cNvPr>
          <p:cNvCxnSpPr>
            <a:cxnSpLocks/>
          </p:cNvCxnSpPr>
          <p:nvPr/>
        </p:nvCxnSpPr>
        <p:spPr bwMode="auto">
          <a:xfrm>
            <a:off x="615814" y="5582929"/>
            <a:ext cx="0" cy="892944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7993923-4504-F460-DB9C-7329C3A7C5DE}"/>
              </a:ext>
            </a:extLst>
          </p:cNvPr>
          <p:cNvCxnSpPr/>
          <p:nvPr/>
        </p:nvCxnSpPr>
        <p:spPr bwMode="auto">
          <a:xfrm flipH="1">
            <a:off x="611560" y="5971817"/>
            <a:ext cx="36004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57C26A2A-96CE-EB0A-B709-299E15067B1E}"/>
              </a:ext>
            </a:extLst>
          </p:cNvPr>
          <p:cNvCxnSpPr/>
          <p:nvPr/>
        </p:nvCxnSpPr>
        <p:spPr bwMode="auto">
          <a:xfrm flipH="1">
            <a:off x="611560" y="6475873"/>
            <a:ext cx="35033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" name="모서리가 둥근 직사각형 88">
            <a:extLst>
              <a:ext uri="{FF2B5EF4-FFF2-40B4-BE49-F238E27FC236}">
                <a16:creationId xmlns:a16="http://schemas.microsoft.com/office/drawing/2014/main" id="{F3E9D188-115C-6D5C-8DA4-9FD98AB9FFCF}"/>
              </a:ext>
            </a:extLst>
          </p:cNvPr>
          <p:cNvSpPr/>
          <p:nvPr/>
        </p:nvSpPr>
        <p:spPr bwMode="auto">
          <a:xfrm>
            <a:off x="395536" y="5157192"/>
            <a:ext cx="1080120" cy="474464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Object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4" name="모서리가 둥근 직사각형 89">
            <a:extLst>
              <a:ext uri="{FF2B5EF4-FFF2-40B4-BE49-F238E27FC236}">
                <a16:creationId xmlns:a16="http://schemas.microsoft.com/office/drawing/2014/main" id="{728D3AAE-4AA2-6060-FD30-E3AF2B52FFFA}"/>
              </a:ext>
            </a:extLst>
          </p:cNvPr>
          <p:cNvSpPr/>
          <p:nvPr/>
        </p:nvSpPr>
        <p:spPr bwMode="auto">
          <a:xfrm>
            <a:off x="971600" y="5755793"/>
            <a:ext cx="1080120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Gun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6" name="모서리가 둥근 직사각형 90">
            <a:extLst>
              <a:ext uri="{FF2B5EF4-FFF2-40B4-BE49-F238E27FC236}">
                <a16:creationId xmlns:a16="http://schemas.microsoft.com/office/drawing/2014/main" id="{0A7C5E68-C80F-108A-8554-4F8D8279D0D8}"/>
              </a:ext>
            </a:extLst>
          </p:cNvPr>
          <p:cNvSpPr/>
          <p:nvPr/>
        </p:nvSpPr>
        <p:spPr bwMode="auto">
          <a:xfrm>
            <a:off x="966748" y="6259849"/>
            <a:ext cx="1080120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SABER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8" name="모서리가 둥근 직사각형 89">
            <a:extLst>
              <a:ext uri="{FF2B5EF4-FFF2-40B4-BE49-F238E27FC236}">
                <a16:creationId xmlns:a16="http://schemas.microsoft.com/office/drawing/2014/main" id="{CC0E72FF-3C12-D081-0FE4-A570A8E705DD}"/>
              </a:ext>
            </a:extLst>
          </p:cNvPr>
          <p:cNvSpPr/>
          <p:nvPr/>
        </p:nvSpPr>
        <p:spPr bwMode="auto">
          <a:xfrm>
            <a:off x="2195736" y="5762104"/>
            <a:ext cx="1080120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Ladder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32" name="모서리가 둥근 직사각형 90">
            <a:extLst>
              <a:ext uri="{FF2B5EF4-FFF2-40B4-BE49-F238E27FC236}">
                <a16:creationId xmlns:a16="http://schemas.microsoft.com/office/drawing/2014/main" id="{51430743-A215-CD55-7A26-79C91558D486}"/>
              </a:ext>
            </a:extLst>
          </p:cNvPr>
          <p:cNvSpPr/>
          <p:nvPr/>
        </p:nvSpPr>
        <p:spPr bwMode="auto">
          <a:xfrm>
            <a:off x="2195736" y="6266160"/>
            <a:ext cx="1080120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handle</a:t>
            </a:r>
            <a:endParaRPr kumimoji="0" lang="ko-KR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33" name="모서리가 둥근 직사각형 89">
            <a:extLst>
              <a:ext uri="{FF2B5EF4-FFF2-40B4-BE49-F238E27FC236}">
                <a16:creationId xmlns:a16="http://schemas.microsoft.com/office/drawing/2014/main" id="{B2E4C3DB-A76E-465A-FB1B-4C17CBC47481}"/>
              </a:ext>
            </a:extLst>
          </p:cNvPr>
          <p:cNvSpPr/>
          <p:nvPr/>
        </p:nvSpPr>
        <p:spPr bwMode="auto">
          <a:xfrm>
            <a:off x="3419872" y="5762104"/>
            <a:ext cx="1080120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lever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AE461714-C9DE-76AB-A712-D34BD5BB078C}"/>
              </a:ext>
            </a:extLst>
          </p:cNvPr>
          <p:cNvCxnSpPr>
            <a:cxnSpLocks/>
            <a:stCxn id="28" idx="1"/>
            <a:endCxn id="24" idx="3"/>
          </p:cNvCxnSpPr>
          <p:nvPr/>
        </p:nvCxnSpPr>
        <p:spPr bwMode="auto">
          <a:xfrm flipH="1" flipV="1">
            <a:off x="2051720" y="5957393"/>
            <a:ext cx="144016" cy="631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D122D17-EBCB-1880-051A-DC7738C82F2F}"/>
              </a:ext>
            </a:extLst>
          </p:cNvPr>
          <p:cNvCxnSpPr>
            <a:cxnSpLocks/>
            <a:stCxn id="33" idx="1"/>
            <a:endCxn id="28" idx="3"/>
          </p:cNvCxnSpPr>
          <p:nvPr/>
        </p:nvCxnSpPr>
        <p:spPr bwMode="auto">
          <a:xfrm flipH="1">
            <a:off x="3275856" y="5963704"/>
            <a:ext cx="144016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6C451BE-6E52-2D0C-BC1D-DE964853B1F9}"/>
              </a:ext>
            </a:extLst>
          </p:cNvPr>
          <p:cNvCxnSpPr>
            <a:cxnSpLocks/>
            <a:stCxn id="32" idx="1"/>
            <a:endCxn id="26" idx="3"/>
          </p:cNvCxnSpPr>
          <p:nvPr/>
        </p:nvCxnSpPr>
        <p:spPr bwMode="auto">
          <a:xfrm flipH="1" flipV="1">
            <a:off x="2046868" y="6461449"/>
            <a:ext cx="148868" cy="631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407D799A-8A5C-BF2E-6C9B-38B11B2F9376}"/>
              </a:ext>
            </a:extLst>
          </p:cNvPr>
          <p:cNvCxnSpPr>
            <a:cxnSpLocks/>
          </p:cNvCxnSpPr>
          <p:nvPr/>
        </p:nvCxnSpPr>
        <p:spPr bwMode="auto">
          <a:xfrm>
            <a:off x="4815940" y="5024478"/>
            <a:ext cx="0" cy="103293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18F6C236-C338-B849-950A-69A2AA673E34}"/>
              </a:ext>
            </a:extLst>
          </p:cNvPr>
          <p:cNvCxnSpPr/>
          <p:nvPr/>
        </p:nvCxnSpPr>
        <p:spPr bwMode="auto">
          <a:xfrm flipH="1">
            <a:off x="4801982" y="5528534"/>
            <a:ext cx="36004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9" name="모서리가 둥근 직사각형 50">
            <a:extLst>
              <a:ext uri="{FF2B5EF4-FFF2-40B4-BE49-F238E27FC236}">
                <a16:creationId xmlns:a16="http://schemas.microsoft.com/office/drawing/2014/main" id="{7D08DF55-711D-B657-BFB1-B586B421396F}"/>
              </a:ext>
            </a:extLst>
          </p:cNvPr>
          <p:cNvSpPr/>
          <p:nvPr/>
        </p:nvSpPr>
        <p:spPr bwMode="auto">
          <a:xfrm>
            <a:off x="4513950" y="4693286"/>
            <a:ext cx="1084969" cy="474464"/>
          </a:xfrm>
          <a:prstGeom prst="round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5">
                  <a:shade val="93000"/>
                  <a:satMod val="130000"/>
                </a:schemeClr>
              </a:gs>
              <a:gs pos="100000">
                <a:schemeClr val="accent5">
                  <a:shade val="94000"/>
                  <a:satMod val="135000"/>
                </a:schemeClr>
              </a:gs>
            </a:gsLst>
          </a:gra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Game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60" name="모서리가 둥근 직사각형 53">
            <a:extLst>
              <a:ext uri="{FF2B5EF4-FFF2-40B4-BE49-F238E27FC236}">
                <a16:creationId xmlns:a16="http://schemas.microsoft.com/office/drawing/2014/main" id="{61F7D9DA-02C0-5434-4BEA-DF348A318C1F}"/>
              </a:ext>
            </a:extLst>
          </p:cNvPr>
          <p:cNvSpPr/>
          <p:nvPr/>
        </p:nvSpPr>
        <p:spPr bwMode="auto">
          <a:xfrm>
            <a:off x="5162021" y="5312510"/>
            <a:ext cx="1066163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Timer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A8BEC1B8-BCE7-6338-2E06-C4446121A2C3}"/>
              </a:ext>
            </a:extLst>
          </p:cNvPr>
          <p:cNvCxnSpPr/>
          <p:nvPr/>
        </p:nvCxnSpPr>
        <p:spPr bwMode="auto">
          <a:xfrm flipH="1">
            <a:off x="4788024" y="6050136"/>
            <a:ext cx="36004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4" name="모서리가 둥근 직사각형 53">
            <a:extLst>
              <a:ext uri="{FF2B5EF4-FFF2-40B4-BE49-F238E27FC236}">
                <a16:creationId xmlns:a16="http://schemas.microsoft.com/office/drawing/2014/main" id="{6150D16C-6156-A2B0-3986-B2EAD967EC0A}"/>
              </a:ext>
            </a:extLst>
          </p:cNvPr>
          <p:cNvSpPr/>
          <p:nvPr/>
        </p:nvSpPr>
        <p:spPr bwMode="auto">
          <a:xfrm>
            <a:off x="5148063" y="5834112"/>
            <a:ext cx="1066163" cy="403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Timeline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7374436"/>
      </p:ext>
    </p:extLst>
  </p:cSld>
  <p:clrMapOvr>
    <a:masterClrMapping/>
  </p:clrMapOvr>
</p:sld>
</file>

<file path=ppt/theme/theme1.xml><?xml version="1.0" encoding="utf-8"?>
<a:theme xmlns:a="http://schemas.openxmlformats.org/drawingml/2006/main" name="New_Simple01">
  <a:themeElements>
    <a:clrScheme name="New_Simple01">
      <a:dk1>
        <a:sysClr val="windowText" lastClr="000000"/>
      </a:dk1>
      <a:lt1>
        <a:sysClr val="window" lastClr="FFFFFF"/>
      </a:lt1>
      <a:dk2>
        <a:srgbClr val="562B71"/>
      </a:dk2>
      <a:lt2>
        <a:srgbClr val="DFF0F7"/>
      </a:lt2>
      <a:accent1>
        <a:srgbClr val="6BA2DF"/>
      </a:accent1>
      <a:accent2>
        <a:srgbClr val="C0504D"/>
      </a:accent2>
      <a:accent3>
        <a:srgbClr val="9BBB59"/>
      </a:accent3>
      <a:accent4>
        <a:srgbClr val="8064A2"/>
      </a:accent4>
      <a:accent5>
        <a:srgbClr val="AA5E74"/>
      </a:accent5>
      <a:accent6>
        <a:srgbClr val="EF9031"/>
      </a:accent6>
      <a:hlink>
        <a:srgbClr val="FF0000"/>
      </a:hlink>
      <a:folHlink>
        <a:srgbClr val="92D050"/>
      </a:folHlink>
    </a:clrScheme>
    <a:fontScheme name="New_Simple01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New_Simple01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hade val="100000"/>
                <a:satMod val="165000"/>
              </a:schemeClr>
            </a:gs>
            <a:gs pos="55000">
              <a:schemeClr val="phClr">
                <a:tint val="83000"/>
                <a:shade val="100000"/>
                <a:satMod val="155000"/>
              </a:schemeClr>
            </a:gs>
            <a:gs pos="100000">
              <a:schemeClr val="phClr">
                <a:shade val="85000"/>
                <a:satMod val="100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20040000"/>
            </a:lightRig>
          </a:scene3d>
          <a:sp3d contourW="12700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hueMod val="105000"/>
                <a:satMod val="250000"/>
              </a:schemeClr>
            </a:gs>
            <a:gs pos="100000">
              <a:schemeClr val="phClr">
                <a:tint val="95000"/>
                <a:shade val="100000"/>
                <a:satMod val="200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4000"/>
                <a:satMod val="200000"/>
              </a:schemeClr>
            </a:gs>
            <a:gs pos="100000">
              <a:schemeClr val="phClr">
                <a:shade val="70000"/>
                <a:satMod val="200000"/>
              </a:schemeClr>
            </a:gs>
          </a:gsLst>
          <a:path path="circle">
            <a:fillToRect l="40000" r="40000" b="6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심플 테마</Template>
  <TotalTime>8384</TotalTime>
  <Words>1039</Words>
  <Application>Microsoft Office PowerPoint</Application>
  <PresentationFormat>화면 슬라이드 쇼(4:3)</PresentationFormat>
  <Paragraphs>341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0" baseType="lpstr">
      <vt:lpstr>G마켓 산스 Bold</vt:lpstr>
      <vt:lpstr>G마켓 산스 Medium</vt:lpstr>
      <vt:lpstr>HY견고딕</vt:lpstr>
      <vt:lpstr>맑은 고딕</vt:lpstr>
      <vt:lpstr>한컴바탕</vt:lpstr>
      <vt:lpstr>Arial</vt:lpstr>
      <vt:lpstr>Tw Cen MT</vt:lpstr>
      <vt:lpstr>Verdana</vt:lpstr>
      <vt:lpstr>Wingdings 3</vt:lpstr>
      <vt:lpstr>New_Simple01</vt:lpstr>
      <vt:lpstr>2023 포트폴리오</vt:lpstr>
      <vt:lpstr>목차</vt:lpstr>
      <vt:lpstr>소 개</vt:lpstr>
      <vt:lpstr>프로젝트 개요 (1/2)</vt:lpstr>
      <vt:lpstr>프로젝트 개요 (2/2)</vt:lpstr>
      <vt:lpstr>시스템 요구분석</vt:lpstr>
      <vt:lpstr>테이블 명세서</vt:lpstr>
      <vt:lpstr>클래스다이어그램</vt:lpstr>
      <vt:lpstr>시스템 주요 기능 (1/10)</vt:lpstr>
      <vt:lpstr>시스템 주요 기능 (2/10)</vt:lpstr>
      <vt:lpstr>시스템 주요 기능 (3/10)</vt:lpstr>
      <vt:lpstr>시스템 주요 기능 (4/10)</vt:lpstr>
      <vt:lpstr>시스템 주요 기능 (5/10)</vt:lpstr>
      <vt:lpstr>시스템 주요 기능 (6/10)</vt:lpstr>
      <vt:lpstr>시스템 주요 기능 (7/10)</vt:lpstr>
      <vt:lpstr>시스템 주요 기능 (8/10)</vt:lpstr>
      <vt:lpstr>시스템 주요 기능 (9/10)</vt:lpstr>
      <vt:lpstr>시스템 주요 기능 (10/10)</vt:lpstr>
      <vt:lpstr>시 연</vt:lpstr>
      <vt:lpstr>Thanks for watching</vt:lpstr>
    </vt:vector>
  </TitlesOfParts>
  <Company>KR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DESKTOP</dc:creator>
  <cp:lastModifiedBy>현민 서</cp:lastModifiedBy>
  <cp:revision>692</cp:revision>
  <dcterms:created xsi:type="dcterms:W3CDTF">2009-05-26T07:01:49Z</dcterms:created>
  <dcterms:modified xsi:type="dcterms:W3CDTF">2024-01-11T12:37:18Z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Z_DOC_VERSION">
    <vt:lpwstr>1.0</vt:lpwstr>
  </property>
  <property fmtid="{D5CDD505-2E9C-101B-9397-08002B2CF9AE}" pid="3" name="OZ_DOC_UI_LASTSTATE">
    <vt:lpwstr>{}</vt:lpwstr>
  </property>
</Properties>
</file>

<file path=docProps/thumbnail.jpeg>
</file>